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</p:sldMasterIdLst>
  <p:notesMasterIdLst>
    <p:notesMasterId r:id="rId6"/>
  </p:notesMasterIdLst>
  <p:handoutMasterIdLst>
    <p:handoutMasterId r:id="rId7"/>
  </p:handoutMasterIdLst>
  <p:sldIdLst>
    <p:sldId id="256" r:id="rId2"/>
    <p:sldId id="878" r:id="rId3"/>
    <p:sldId id="877" r:id="rId4"/>
    <p:sldId id="879" r:id="rId5"/>
  </p:sldIdLst>
  <p:sldSz cx="9144000" cy="6858000" type="screen4x3"/>
  <p:notesSz cx="6807200" cy="993933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ゴシック" pitchFamily="49" charset="-128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ゴシック" pitchFamily="49" charset="-128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ゴシック" pitchFamily="49" charset="-128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ゴシック" pitchFamily="49" charset="-128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ゴシック" pitchFamily="49" charset="-128"/>
        <a:cs typeface="Arial" charset="0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ゴシック" pitchFamily="49" charset="-128"/>
        <a:cs typeface="Arial" charset="0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ゴシック" pitchFamily="49" charset="-128"/>
        <a:cs typeface="Arial" charset="0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ゴシック" pitchFamily="49" charset="-128"/>
        <a:cs typeface="Arial" charset="0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ゴシック" pitchFamily="49" charset="-128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 userDrawn="1">
          <p15:clr>
            <a:srgbClr val="A4A3A4"/>
          </p15:clr>
        </p15:guide>
        <p15:guide id="2" pos="2144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CC"/>
    <a:srgbClr val="FFCCFF"/>
    <a:srgbClr val="FFFFCC"/>
    <a:srgbClr val="FFFF66"/>
    <a:srgbClr val="00002A"/>
    <a:srgbClr val="000066"/>
    <a:srgbClr val="66FFCC"/>
    <a:srgbClr val="FF99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6" autoAdjust="0"/>
    <p:restoredTop sz="75500" autoAdjust="0"/>
  </p:normalViewPr>
  <p:slideViewPr>
    <p:cSldViewPr snapToGrid="0" showGuides="1">
      <p:cViewPr varScale="1">
        <p:scale>
          <a:sx n="70" d="100"/>
          <a:sy n="70" d="100"/>
        </p:scale>
        <p:origin x="1036" y="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62" y="2059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83" d="100"/>
          <a:sy n="83" d="100"/>
        </p:scale>
        <p:origin x="-2856" y="-90"/>
      </p:cViewPr>
      <p:guideLst>
        <p:guide orient="horz" pos="3131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高増　潔" userId="151964c3-78cd-4020-a226-814db5c6c8be" providerId="ADAL" clId="{4B48CA72-A222-4317-A8A0-00F588C47243}"/>
    <pc:docChg chg="modSld">
      <pc:chgData name="高増　潔" userId="151964c3-78cd-4020-a226-814db5c6c8be" providerId="ADAL" clId="{4B48CA72-A222-4317-A8A0-00F588C47243}" dt="2022-05-16T05:26:22.781" v="93"/>
      <pc:docMkLst>
        <pc:docMk/>
      </pc:docMkLst>
      <pc:sldChg chg="modSp mod">
        <pc:chgData name="高増　潔" userId="151964c3-78cd-4020-a226-814db5c6c8be" providerId="ADAL" clId="{4B48CA72-A222-4317-A8A0-00F588C47243}" dt="2022-05-16T05:26:22.781" v="93"/>
        <pc:sldMkLst>
          <pc:docMk/>
          <pc:sldMk cId="3912868721" sldId="877"/>
        </pc:sldMkLst>
        <pc:spChg chg="mod">
          <ac:chgData name="高増　潔" userId="151964c3-78cd-4020-a226-814db5c6c8be" providerId="ADAL" clId="{4B48CA72-A222-4317-A8A0-00F588C47243}" dt="2022-05-16T05:26:22.781" v="93"/>
          <ac:spMkLst>
            <pc:docMk/>
            <pc:sldMk cId="3912868721" sldId="877"/>
            <ac:spMk id="2" creationId="{7AB56A32-9263-47D7-9EAD-C6F0BFDE37DD}"/>
          </ac:spMkLst>
        </pc:spChg>
      </pc:sldChg>
    </pc:docChg>
  </pc:docChgLst>
  <pc:docChgLst>
    <pc:chgData name="高増　潔" userId="151964c3-78cd-4020-a226-814db5c6c8be" providerId="ADAL" clId="{81CFDE69-DAEA-4B0F-8BCE-186A8E9ECBEE}"/>
    <pc:docChg chg="undo custSel addSld delSld modSld">
      <pc:chgData name="高増　潔" userId="151964c3-78cd-4020-a226-814db5c6c8be" providerId="ADAL" clId="{81CFDE69-DAEA-4B0F-8BCE-186A8E9ECBEE}" dt="2022-06-16T08:08:15.199" v="1136"/>
      <pc:docMkLst>
        <pc:docMk/>
      </pc:docMkLst>
      <pc:sldChg chg="del">
        <pc:chgData name="高増　潔" userId="151964c3-78cd-4020-a226-814db5c6c8be" providerId="ADAL" clId="{81CFDE69-DAEA-4B0F-8BCE-186A8E9ECBEE}" dt="2022-05-06T00:34:58.819" v="1" actId="47"/>
        <pc:sldMkLst>
          <pc:docMk/>
          <pc:sldMk cId="1678249757" sldId="876"/>
        </pc:sldMkLst>
      </pc:sldChg>
      <pc:sldChg chg="modSp mod">
        <pc:chgData name="高増　潔" userId="151964c3-78cd-4020-a226-814db5c6c8be" providerId="ADAL" clId="{81CFDE69-DAEA-4B0F-8BCE-186A8E9ECBEE}" dt="2022-06-16T07:52:31.876" v="597" actId="6549"/>
        <pc:sldMkLst>
          <pc:docMk/>
          <pc:sldMk cId="3912868721" sldId="877"/>
        </pc:sldMkLst>
        <pc:spChg chg="mod">
          <ac:chgData name="高増　潔" userId="151964c3-78cd-4020-a226-814db5c6c8be" providerId="ADAL" clId="{81CFDE69-DAEA-4B0F-8BCE-186A8E9ECBEE}" dt="2022-06-16T07:52:31.876" v="597" actId="6549"/>
          <ac:spMkLst>
            <pc:docMk/>
            <pc:sldMk cId="3912868721" sldId="877"/>
            <ac:spMk id="2" creationId="{7AB56A32-9263-47D7-9EAD-C6F0BFDE37DD}"/>
          </ac:spMkLst>
        </pc:spChg>
      </pc:sldChg>
      <pc:sldChg chg="add">
        <pc:chgData name="高増　潔" userId="151964c3-78cd-4020-a226-814db5c6c8be" providerId="ADAL" clId="{81CFDE69-DAEA-4B0F-8BCE-186A8E9ECBEE}" dt="2022-05-06T00:34:56.486" v="0"/>
        <pc:sldMkLst>
          <pc:docMk/>
          <pc:sldMk cId="373868290" sldId="878"/>
        </pc:sldMkLst>
      </pc:sldChg>
      <pc:sldChg chg="modSp new mod">
        <pc:chgData name="高増　潔" userId="151964c3-78cd-4020-a226-814db5c6c8be" providerId="ADAL" clId="{81CFDE69-DAEA-4B0F-8BCE-186A8E9ECBEE}" dt="2022-06-16T08:08:15.199" v="1136"/>
        <pc:sldMkLst>
          <pc:docMk/>
          <pc:sldMk cId="2077234999" sldId="879"/>
        </pc:sldMkLst>
        <pc:spChg chg="mod">
          <ac:chgData name="高増　潔" userId="151964c3-78cd-4020-a226-814db5c6c8be" providerId="ADAL" clId="{81CFDE69-DAEA-4B0F-8BCE-186A8E9ECBEE}" dt="2022-06-16T08:08:15.199" v="1136"/>
          <ac:spMkLst>
            <pc:docMk/>
            <pc:sldMk cId="2077234999" sldId="879"/>
            <ac:spMk id="2" creationId="{0B4EB227-9DA3-4377-99EA-81A73020D441}"/>
          </ac:spMkLst>
        </pc:spChg>
        <pc:spChg chg="mod">
          <ac:chgData name="高増　潔" userId="151964c3-78cd-4020-a226-814db5c6c8be" providerId="ADAL" clId="{81CFDE69-DAEA-4B0F-8BCE-186A8E9ECBEE}" dt="2022-06-16T07:32:22.356" v="104"/>
          <ac:spMkLst>
            <pc:docMk/>
            <pc:sldMk cId="2077234999" sldId="879"/>
            <ac:spMk id="3" creationId="{7D45A566-7E8D-E430-7E80-46BB8349175E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34416" y="1"/>
            <a:ext cx="4665490" cy="4964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82" tIns="47841" rIns="95682" bIns="47841" numCol="1" anchor="t" anchorCtr="0" compatLnSpc="1">
            <a:prstTxWarp prst="textNoShape">
              <a:avLst/>
            </a:prstTxWarp>
          </a:bodyPr>
          <a:lstStyle>
            <a:lvl1pPr defTabSz="957180">
              <a:defRPr sz="1300"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r>
              <a:rPr lang="ja-JP" altLang="en-US"/>
              <a:t>光コムレーザ干渉システム：</a:t>
            </a:r>
            <a:r>
              <a:rPr lang="en-US" altLang="ja-JP"/>
              <a:t>CMM</a:t>
            </a:r>
            <a:r>
              <a:rPr lang="ja-JP" altLang="en-US"/>
              <a:t>の検査</a:t>
            </a:r>
            <a:endParaRPr lang="en-US" altLang="ja-JP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896862" y="1"/>
            <a:ext cx="1724632" cy="4964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82" tIns="47841" rIns="95682" bIns="47841" numCol="1" anchor="t" anchorCtr="0" compatLnSpc="1">
            <a:prstTxWarp prst="textNoShape">
              <a:avLst/>
            </a:prstTxWarp>
          </a:bodyPr>
          <a:lstStyle>
            <a:lvl1pPr algn="r" defTabSz="957180">
              <a:defRPr sz="1300"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r>
              <a:rPr lang="en-US" altLang="ja-JP"/>
              <a:t>2015/9/30</a:t>
            </a:r>
            <a:endParaRPr lang="en-US" altLang="ja-JP" dirty="0"/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02451" y="9441369"/>
            <a:ext cx="3551251" cy="4964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82" tIns="47841" rIns="95682" bIns="47841" numCol="1" anchor="b" anchorCtr="0" compatLnSpc="1">
            <a:prstTxWarp prst="textNoShape">
              <a:avLst/>
            </a:prstTxWarp>
          </a:bodyPr>
          <a:lstStyle>
            <a:lvl1pPr defTabSz="957180">
              <a:defRPr sz="1300"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5689" y="9441369"/>
            <a:ext cx="2697307" cy="4964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82" tIns="47841" rIns="95682" bIns="47841" numCol="1" anchor="b" anchorCtr="0" compatLnSpc="1">
            <a:prstTxWarp prst="textNoShape">
              <a:avLst/>
            </a:prstTxWarp>
          </a:bodyPr>
          <a:lstStyle>
            <a:lvl1pPr algn="r" defTabSz="957180">
              <a:defRPr sz="1300"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C6D36774-6F2B-446F-B0A3-67420D20D57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8390053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02915" y="1"/>
            <a:ext cx="4190568" cy="4964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82" tIns="47841" rIns="95682" bIns="47841" numCol="1" anchor="t" anchorCtr="0" compatLnSpc="1">
            <a:prstTxWarp prst="textNoShape">
              <a:avLst/>
            </a:prstTxWarp>
          </a:bodyPr>
          <a:lstStyle>
            <a:lvl1pPr defTabSz="957180">
              <a:defRPr sz="1300"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r>
              <a:rPr lang="ja-JP" altLang="en-US"/>
              <a:t>光コムレーザ干渉システム：</a:t>
            </a:r>
            <a:r>
              <a:rPr lang="en-US" altLang="ja-JP"/>
              <a:t>CMM</a:t>
            </a:r>
            <a:r>
              <a:rPr lang="ja-JP" altLang="en-US"/>
              <a:t>の検査</a:t>
            </a:r>
            <a:endParaRPr lang="en-US" altLang="ja-JP" dirty="0"/>
          </a:p>
        </p:txBody>
      </p:sp>
      <p:sp>
        <p:nvSpPr>
          <p:cNvPr id="1576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595470" y="1"/>
            <a:ext cx="1992536" cy="4964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82" tIns="47841" rIns="95682" bIns="47841" numCol="1" anchor="t" anchorCtr="0" compatLnSpc="1">
            <a:prstTxWarp prst="textNoShape">
              <a:avLst/>
            </a:prstTxWarp>
          </a:bodyPr>
          <a:lstStyle>
            <a:lvl1pPr algn="r" defTabSz="957180">
              <a:defRPr sz="1300"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r>
              <a:rPr lang="en-US" altLang="ja-JP"/>
              <a:t>2015/9/30</a:t>
            </a:r>
            <a:endParaRPr lang="en-US" altLang="ja-JP" dirty="0"/>
          </a:p>
        </p:txBody>
      </p:sp>
      <p:sp>
        <p:nvSpPr>
          <p:cNvPr id="399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6125"/>
            <a:ext cx="4967288" cy="3725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77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0416" y="4720684"/>
            <a:ext cx="5446369" cy="44724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82" tIns="47841" rIns="95682" bIns="4784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1577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02915" y="9441369"/>
            <a:ext cx="3418822" cy="4964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82" tIns="47841" rIns="95682" bIns="47841" numCol="1" anchor="b" anchorCtr="0" compatLnSpc="1">
            <a:prstTxWarp prst="textNoShape">
              <a:avLst/>
            </a:prstTxWarp>
          </a:bodyPr>
          <a:lstStyle>
            <a:lvl1pPr defTabSz="957180">
              <a:defRPr sz="1300"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1577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5689" y="9441369"/>
            <a:ext cx="2680563" cy="4964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82" tIns="47841" rIns="95682" bIns="47841" numCol="1" anchor="b" anchorCtr="0" compatLnSpc="1">
            <a:prstTxWarp prst="textNoShape">
              <a:avLst/>
            </a:prstTxWarp>
          </a:bodyPr>
          <a:lstStyle>
            <a:lvl1pPr algn="r" defTabSz="957180">
              <a:defRPr sz="1300"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C1075A14-9913-46EA-B066-E1A32C14BE0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0871741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rtl="0" eaLnBrk="0" fontAlgn="base" hangingPunct="0">
      <a:spcBef>
        <a:spcPct val="3000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ＭＳ Ｐ明朝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buChar char="•"/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buChar char="•"/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buChar char="•"/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buChar char="•"/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8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3200">
                <a:solidFill>
                  <a:schemeClr val="tx1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ja-JP" altLang="en-US" dirty="0"/>
          </a:p>
        </p:txBody>
      </p:sp>
      <p:sp>
        <p:nvSpPr>
          <p:cNvPr id="2488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100"/>
            </a:lvl1pPr>
          </a:lstStyle>
          <a:p>
            <a:r>
              <a:rPr lang="ja-JP" altLang="en-US"/>
              <a:t>マスター サブタイトルの書式設定</a:t>
            </a:r>
            <a:endParaRPr lang="ja-JP" altLang="en-US" dirty="0"/>
          </a:p>
        </p:txBody>
      </p:sp>
      <p:pic>
        <p:nvPicPr>
          <p:cNvPr id="9" name="Picture 7" descr="東大マーク"/>
          <p:cNvPicPr>
            <a:picLocks noChangeAspect="1" noChangeArrowheads="1"/>
          </p:cNvPicPr>
          <p:nvPr userDrawn="1"/>
        </p:nvPicPr>
        <p:blipFill>
          <a:blip r:embed="rId2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707792" y="5507997"/>
            <a:ext cx="1390452" cy="12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AutoShape 7"/>
          <p:cNvSpPr>
            <a:spLocks noChangeArrowheads="1"/>
          </p:cNvSpPr>
          <p:nvPr userDrawn="1"/>
        </p:nvSpPr>
        <p:spPr bwMode="auto">
          <a:xfrm>
            <a:off x="686095" y="2384932"/>
            <a:ext cx="7776000" cy="108000"/>
          </a:xfrm>
          <a:custGeom>
            <a:avLst/>
            <a:gdLst>
              <a:gd name="G0" fmla="+- 618 0 0"/>
            </a:gdLst>
            <a:ahLst/>
            <a:cxnLst>
              <a:cxn ang="0">
                <a:pos x="0" y="0"/>
              </a:cxn>
              <a:cxn ang="0">
                <a:pos x="618" y="0"/>
              </a:cxn>
              <a:cxn ang="0">
                <a:pos x="618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gradFill flip="none" rotWithShape="1">
            <a:gsLst>
              <a:gs pos="81000">
                <a:srgbClr val="FF0000"/>
              </a:gs>
              <a:gs pos="54000">
                <a:srgbClr val="FFFF99"/>
              </a:gs>
            </a:gsLst>
            <a:lin ang="10800000" scaled="1"/>
            <a:tileRect/>
          </a:gra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kumimoji="0" lang="ja-JP" altLang="ja-JP" sz="2400">
              <a:latin typeface="Times New Roman" pitchFamily="18" charset="0"/>
              <a:ea typeface="ＭＳ Ｐゴシック" charset="-128"/>
              <a:cs typeface="+mn-cs"/>
            </a:endParaRPr>
          </a:p>
        </p:txBody>
      </p:sp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D8AAEBAA-4750-4F73-BCB2-1CDCEC7B4558}"/>
              </a:ext>
            </a:extLst>
          </p:cNvPr>
          <p:cNvGrpSpPr/>
          <p:nvPr userDrawn="1"/>
        </p:nvGrpSpPr>
        <p:grpSpPr>
          <a:xfrm>
            <a:off x="79899" y="5465424"/>
            <a:ext cx="2805344" cy="1392576"/>
            <a:chOff x="106532" y="4173723"/>
            <a:chExt cx="2805344" cy="1392576"/>
          </a:xfrm>
        </p:grpSpPr>
        <p:pic>
          <p:nvPicPr>
            <p:cNvPr id="12" name="図 11" descr="アイコン&#10;&#10;自動的に生成された説明">
              <a:extLst>
                <a:ext uri="{FF2B5EF4-FFF2-40B4-BE49-F238E27FC236}">
                  <a16:creationId xmlns:a16="http://schemas.microsoft.com/office/drawing/2014/main" id="{AE43EC45-8939-45FD-B019-140A4BCC4D21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6532" y="4173723"/>
              <a:ext cx="1498074" cy="1392576"/>
            </a:xfrm>
            <a:prstGeom prst="rect">
              <a:avLst/>
            </a:prstGeom>
          </p:spPr>
        </p:pic>
        <p:sp>
          <p:nvSpPr>
            <p:cNvPr id="13" name="テキスト ボックス 12">
              <a:extLst>
                <a:ext uri="{FF2B5EF4-FFF2-40B4-BE49-F238E27FC236}">
                  <a16:creationId xmlns:a16="http://schemas.microsoft.com/office/drawing/2014/main" id="{0CA4EA76-B717-488F-A366-10A95AB8B295}"/>
                </a:ext>
              </a:extLst>
            </p:cNvPr>
            <p:cNvSpPr txBox="1"/>
            <p:nvPr userDrawn="1"/>
          </p:nvSpPr>
          <p:spPr>
            <a:xfrm>
              <a:off x="870012" y="5113538"/>
              <a:ext cx="204186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600" b="0" i="1" dirty="0">
                  <a:effectLst/>
                </a:rPr>
                <a:t>Takamasu</a:t>
              </a:r>
              <a:r>
                <a:rPr kumimoji="1" lang="ja-JP" altLang="en-US" sz="1600" b="0" i="1" dirty="0">
                  <a:effectLst/>
                </a:rPr>
                <a:t> </a:t>
              </a:r>
              <a:r>
                <a:rPr kumimoji="1" lang="en-US" altLang="ja-JP" sz="1600" b="0" i="1" dirty="0">
                  <a:effectLst/>
                </a:rPr>
                <a:t>Lab</a:t>
              </a:r>
              <a:endParaRPr kumimoji="1" lang="ja-JP" altLang="en-US" sz="1600" b="0" i="1" dirty="0">
                <a:effectLst/>
              </a:endParaRPr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ja-JP" alt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xfrm>
            <a:off x="789691" y="6462173"/>
            <a:ext cx="1981200" cy="2880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2022-4-23</a:t>
            </a:r>
            <a:endParaRPr lang="en-US" altLang="ja-JP" dirty="0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1837944" y="6462173"/>
            <a:ext cx="5495543" cy="2880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記号，数字：立体か斜体か</a:t>
            </a:r>
            <a:endParaRPr lang="en-US" altLang="ja-JP" dirty="0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380288" y="6462173"/>
            <a:ext cx="1512887" cy="288000"/>
          </a:xfrm>
          <a:prstGeom prst="rect">
            <a:avLst/>
          </a:prstGeom>
          <a:ln/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fld id="{2D6E2DEE-09BD-4B34-8E05-01485BD83C03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ja-JP" alt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FB64B67-8370-432E-91E3-C356E3458E9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789691" y="6462173"/>
            <a:ext cx="1981200" cy="2880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2022-4-23</a:t>
            </a:r>
            <a:endParaRPr lang="en-US" altLang="ja-JP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36B4068-25FF-4C28-9C4B-C812F015BC1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1837944" y="6462173"/>
            <a:ext cx="5495543" cy="2880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記号，数字：立体か斜体か</a:t>
            </a:r>
            <a:endParaRPr lang="en-US" altLang="ja-JP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1305863-B91E-41D7-AD31-AB22AE0BAE6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7380288" y="6462173"/>
            <a:ext cx="1512887" cy="2880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6E2DEE-09BD-4B34-8E05-01485BD83C03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図 11" descr="アイコン&#10;&#10;自動的に生成された説明">
            <a:extLst>
              <a:ext uri="{FF2B5EF4-FFF2-40B4-BE49-F238E27FC236}">
                <a16:creationId xmlns:a16="http://schemas.microsoft.com/office/drawing/2014/main" id="{62BB5ABD-114F-4DE0-9E02-7D133AD8CFC7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01" y="5748601"/>
            <a:ext cx="1154097" cy="1072823"/>
          </a:xfrm>
          <a:prstGeom prst="rect">
            <a:avLst/>
          </a:prstGeom>
        </p:spPr>
      </p:pic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908050"/>
            <a:ext cx="8642350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4781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79388" y="188913"/>
            <a:ext cx="8713787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タイトルの書式設定</a:t>
            </a: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981438" y="6375400"/>
            <a:ext cx="7920000" cy="36000"/>
          </a:xfrm>
          <a:prstGeom prst="rect">
            <a:avLst/>
          </a:prstGeom>
          <a:gradFill flip="none" rotWithShape="1">
            <a:gsLst>
              <a:gs pos="68000">
                <a:srgbClr val="FF0000"/>
              </a:gs>
              <a:gs pos="50000">
                <a:srgbClr val="FFFF99"/>
              </a:gs>
            </a:gsLst>
            <a:lin ang="10800000" scaled="1"/>
            <a:tileRect/>
          </a:gradFill>
          <a:ln w="222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>
              <a:ln w="38100">
                <a:solidFill>
                  <a:srgbClr val="FF0000"/>
                </a:solidFill>
              </a:ln>
              <a:solidFill>
                <a:schemeClr val="tx1"/>
              </a:solidFill>
              <a:effectLst/>
              <a:latin typeface="Arial" charset="0"/>
              <a:ea typeface="ＭＳ ゴシック" pitchFamily="49" charset="-128"/>
              <a:cs typeface="Arial" charset="0"/>
            </a:endParaRPr>
          </a:p>
        </p:txBody>
      </p:sp>
      <p:sp>
        <p:nvSpPr>
          <p:cNvPr id="10" name="AutoShape 7"/>
          <p:cNvSpPr>
            <a:spLocks noChangeArrowheads="1"/>
          </p:cNvSpPr>
          <p:nvPr userDrawn="1"/>
        </p:nvSpPr>
        <p:spPr bwMode="auto">
          <a:xfrm>
            <a:off x="165100" y="673100"/>
            <a:ext cx="8712200" cy="72000"/>
          </a:xfrm>
          <a:custGeom>
            <a:avLst/>
            <a:gdLst>
              <a:gd name="G0" fmla="+- 618 0 0"/>
            </a:gdLst>
            <a:ahLst/>
            <a:cxnLst>
              <a:cxn ang="0">
                <a:pos x="0" y="0"/>
              </a:cxn>
              <a:cxn ang="0">
                <a:pos x="618" y="0"/>
              </a:cxn>
              <a:cxn ang="0">
                <a:pos x="618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gradFill flip="none" rotWithShape="1">
            <a:gsLst>
              <a:gs pos="81000">
                <a:srgbClr val="FF0000"/>
              </a:gs>
              <a:gs pos="54000">
                <a:srgbClr val="FFFF99"/>
              </a:gs>
            </a:gsLst>
            <a:lin ang="10800000" scaled="1"/>
            <a:tileRect/>
          </a:gra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kumimoji="0" lang="ja-JP" altLang="ja-JP" sz="2400">
              <a:latin typeface="Times New Roman" pitchFamily="18" charset="0"/>
              <a:ea typeface="ＭＳ Ｐゴシック" charset="-128"/>
              <a:cs typeface="+mn-cs"/>
            </a:endParaRPr>
          </a:p>
        </p:txBody>
      </p:sp>
      <p:sp>
        <p:nvSpPr>
          <p:cNvPr id="11" name="Rectangle 6">
            <a:extLst>
              <a:ext uri="{FF2B5EF4-FFF2-40B4-BE49-F238E27FC236}">
                <a16:creationId xmlns:a16="http://schemas.microsoft.com/office/drawing/2014/main" id="{A4CDE6FE-E950-450C-AFD5-6718A8D116A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>
          <a:xfrm>
            <a:off x="789691" y="6462173"/>
            <a:ext cx="1981200" cy="2880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2022-4-23</a:t>
            </a:r>
            <a:endParaRPr lang="en-US" altLang="ja-JP" dirty="0"/>
          </a:p>
        </p:txBody>
      </p:sp>
      <p:sp>
        <p:nvSpPr>
          <p:cNvPr id="13" name="Rectangle 7">
            <a:extLst>
              <a:ext uri="{FF2B5EF4-FFF2-40B4-BE49-F238E27FC236}">
                <a16:creationId xmlns:a16="http://schemas.microsoft.com/office/drawing/2014/main" id="{D0C31AF9-D172-425D-AE89-C481B9830E69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>
          <a:xfrm>
            <a:off x="1837944" y="6462173"/>
            <a:ext cx="5495543" cy="288000"/>
          </a:xfrm>
          <a:prstGeom prst="rect">
            <a:avLst/>
          </a:prstGeom>
          <a:ln/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r>
              <a:rPr lang="ja-JP" altLang="en-US"/>
              <a:t>記号，数字：立体か斜体か</a:t>
            </a:r>
            <a:endParaRPr lang="en-US" altLang="ja-JP" dirty="0"/>
          </a:p>
        </p:txBody>
      </p:sp>
      <p:sp>
        <p:nvSpPr>
          <p:cNvPr id="14" name="Rectangle 8">
            <a:extLst>
              <a:ext uri="{FF2B5EF4-FFF2-40B4-BE49-F238E27FC236}">
                <a16:creationId xmlns:a16="http://schemas.microsoft.com/office/drawing/2014/main" id="{C8D1C228-6ECA-4F6B-BD3D-29906EC7942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>
          <a:xfrm>
            <a:off x="7380288" y="6462173"/>
            <a:ext cx="1512887" cy="288000"/>
          </a:xfrm>
          <a:prstGeom prst="rect">
            <a:avLst/>
          </a:prstGeom>
          <a:ln/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fld id="{2D6E2DEE-09BD-4B34-8E05-01485BD83C03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689" r:id="rId2"/>
    <p:sldLayoutId id="2147483701" r:id="rId3"/>
  </p:sldLayoutIdLst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30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30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ＭＳ ゴシック" pitchFamily="49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30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ＭＳ ゴシック" pitchFamily="49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30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ＭＳ ゴシック" pitchFamily="49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30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ＭＳ ゴシック" pitchFamily="49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30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ＭＳ ゴシック" pitchFamily="49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30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ＭＳ ゴシック" pitchFamily="49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30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ＭＳ ゴシック" pitchFamily="49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30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ＭＳ ゴシック" pitchFamily="49" charset="-128"/>
        </a:defRPr>
      </a:lvl9pPr>
    </p:titleStyle>
    <p:bodyStyle>
      <a:lvl1pPr marL="469900" indent="-469900" algn="l" rtl="0" eaLnBrk="1" fontAlgn="base" hangingPunct="1">
        <a:spcBef>
          <a:spcPct val="3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kumimoji="1" sz="2200">
          <a:solidFill>
            <a:schemeClr val="tx1"/>
          </a:solidFill>
          <a:latin typeface="+mj-lt"/>
          <a:ea typeface="+mj-ea"/>
          <a:cs typeface="+mn-cs"/>
        </a:defRPr>
      </a:lvl1pPr>
      <a:lvl2pPr marL="908050" indent="-436563" algn="l" rtl="0" eaLnBrk="1" fontAlgn="base" hangingPunct="1">
        <a:spcBef>
          <a:spcPct val="0"/>
        </a:spcBef>
        <a:spcAft>
          <a:spcPct val="0"/>
        </a:spcAft>
        <a:buClr>
          <a:srgbClr val="FFCC00"/>
        </a:buClr>
        <a:buFont typeface="Wingdings" pitchFamily="2" charset="2"/>
        <a:buChar char="n"/>
        <a:defRPr kumimoji="1" sz="2000">
          <a:solidFill>
            <a:srgbClr val="00002A"/>
          </a:solidFill>
          <a:latin typeface="+mj-lt"/>
          <a:ea typeface="+mj-ea"/>
        </a:defRPr>
      </a:lvl2pPr>
      <a:lvl3pPr marL="1304925" indent="-395288" algn="l" rtl="0" eaLnBrk="1" fontAlgn="base" hangingPunct="1">
        <a:spcBef>
          <a:spcPct val="0"/>
        </a:spcBef>
        <a:spcAft>
          <a:spcPct val="0"/>
        </a:spcAft>
        <a:buClr>
          <a:srgbClr val="FF3399"/>
        </a:buClr>
        <a:buFont typeface="Wingdings" pitchFamily="2" charset="2"/>
        <a:buChar char="n"/>
        <a:defRPr kumimoji="1" sz="1900">
          <a:solidFill>
            <a:srgbClr val="00002A"/>
          </a:solidFill>
          <a:latin typeface="+mj-lt"/>
          <a:ea typeface="+mj-ea"/>
        </a:defRPr>
      </a:lvl3pPr>
      <a:lvl4pPr marL="1693863" indent="-387350" algn="l" rtl="0" eaLnBrk="1" fontAlgn="base" hangingPunct="1">
        <a:spcBef>
          <a:spcPct val="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kumimoji="1" sz="1600">
          <a:solidFill>
            <a:srgbClr val="00002A"/>
          </a:solidFill>
          <a:latin typeface="+mj-lt"/>
          <a:ea typeface="+mj-ea"/>
        </a:defRPr>
      </a:lvl4pPr>
      <a:lvl5pPr marL="2093913" indent="-398463" algn="l" rtl="0" eaLnBrk="1" fontAlgn="base" hangingPunct="1">
        <a:spcBef>
          <a:spcPct val="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kumimoji="1" sz="1600">
          <a:solidFill>
            <a:srgbClr val="00002A"/>
          </a:solidFill>
          <a:latin typeface="+mj-lt"/>
          <a:ea typeface="+mj-ea"/>
        </a:defRPr>
      </a:lvl5pPr>
      <a:lvl6pPr marL="2551113" indent="-398463" algn="l" rtl="0" eaLnBrk="1" fontAlgn="base" hangingPunct="1">
        <a:spcBef>
          <a:spcPct val="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kumimoji="1" sz="1600">
          <a:solidFill>
            <a:srgbClr val="00002A"/>
          </a:solidFill>
          <a:latin typeface="+mn-lt"/>
          <a:ea typeface="+mn-ea"/>
        </a:defRPr>
      </a:lvl6pPr>
      <a:lvl7pPr marL="3008313" indent="-398463" algn="l" rtl="0" eaLnBrk="1" fontAlgn="base" hangingPunct="1">
        <a:spcBef>
          <a:spcPct val="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kumimoji="1" sz="1600">
          <a:solidFill>
            <a:srgbClr val="00002A"/>
          </a:solidFill>
          <a:latin typeface="+mn-lt"/>
          <a:ea typeface="+mn-ea"/>
        </a:defRPr>
      </a:lvl7pPr>
      <a:lvl8pPr marL="3465513" indent="-398463" algn="l" rtl="0" eaLnBrk="1" fontAlgn="base" hangingPunct="1">
        <a:spcBef>
          <a:spcPct val="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kumimoji="1" sz="1600">
          <a:solidFill>
            <a:srgbClr val="00002A"/>
          </a:solidFill>
          <a:latin typeface="+mn-lt"/>
          <a:ea typeface="+mn-ea"/>
        </a:defRPr>
      </a:lvl8pPr>
      <a:lvl9pPr marL="3922713" indent="-398463" algn="l" rtl="0" eaLnBrk="1" fontAlgn="base" hangingPunct="1">
        <a:spcBef>
          <a:spcPct val="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kumimoji="1" sz="1600">
          <a:solidFill>
            <a:srgbClr val="00002A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/>
              <a:t>記号，数字：立体か斜体か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ja-JP" dirty="0"/>
              <a:t>2022</a:t>
            </a:r>
            <a:r>
              <a:rPr lang="ja-JP" altLang="en-US" dirty="0"/>
              <a:t>年</a:t>
            </a:r>
            <a:r>
              <a:rPr lang="en-US" altLang="ja-JP" dirty="0"/>
              <a:t>4</a:t>
            </a:r>
            <a:r>
              <a:rPr lang="ja-JP" altLang="en-US" dirty="0"/>
              <a:t>月</a:t>
            </a:r>
            <a:r>
              <a:rPr lang="en-US" altLang="ja-JP" dirty="0"/>
              <a:t>23</a:t>
            </a:r>
            <a:r>
              <a:rPr lang="ja-JP" altLang="en-US" dirty="0"/>
              <a:t>日</a:t>
            </a:r>
            <a:endParaRPr lang="en-US" altLang="ja-JP" dirty="0"/>
          </a:p>
          <a:p>
            <a:r>
              <a:rPr lang="ja-JP" altLang="en-US" dirty="0"/>
              <a:t>高増計測工学研究所</a:t>
            </a:r>
          </a:p>
          <a:p>
            <a:r>
              <a:rPr lang="ja-JP" altLang="en-US" dirty="0"/>
              <a:t>東京大学　名誉教授　高増潔</a:t>
            </a:r>
          </a:p>
          <a:p>
            <a:r>
              <a:rPr lang="en-US" altLang="ja-JP" dirty="0"/>
              <a:t>https://www.takamasu-lab.org/</a:t>
            </a:r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99893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1FCC3A51-3EDB-414A-8E44-25AB44AB64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このファイルの内容，表現，図（高増潔が作成したもの：</a:t>
            </a:r>
            <a:r>
              <a:rPr kumimoji="1" lang="en-US" altLang="ja-JP" dirty="0"/>
              <a:t>©takamasu-lab</a:t>
            </a:r>
            <a:r>
              <a:rPr kumimoji="1" lang="ja-JP" altLang="en-US" dirty="0"/>
              <a:t>）は自由に使ってください</a:t>
            </a:r>
            <a:endParaRPr kumimoji="1" lang="en-US" altLang="ja-JP" dirty="0"/>
          </a:p>
          <a:p>
            <a:pPr lvl="1"/>
            <a:r>
              <a:rPr lang="ja-JP" altLang="en-US" dirty="0"/>
              <a:t>改変，コピーなどは自由です</a:t>
            </a:r>
            <a:endParaRPr lang="en-US" altLang="ja-JP" dirty="0"/>
          </a:p>
          <a:p>
            <a:pPr lvl="1"/>
            <a:r>
              <a:rPr kumimoji="1" lang="ja-JP" altLang="en-US" dirty="0"/>
              <a:t>特に許可，コピーライトの表示などは不要です</a:t>
            </a:r>
            <a:endParaRPr kumimoji="1" lang="en-US" altLang="ja-JP" dirty="0"/>
          </a:p>
          <a:p>
            <a:r>
              <a:rPr lang="ja-JP" altLang="en-US" dirty="0"/>
              <a:t>引用している図については，引用元の規則に従ってください</a:t>
            </a:r>
            <a:endParaRPr lang="en-US" altLang="ja-JP" dirty="0"/>
          </a:p>
          <a:p>
            <a:pPr lvl="1"/>
            <a:r>
              <a:rPr kumimoji="1" lang="ja-JP" altLang="en-US" dirty="0"/>
              <a:t>講義での資料としては，自由に使えると思います</a:t>
            </a:r>
            <a:endParaRPr kumimoji="1" lang="en-US" altLang="ja-JP" dirty="0"/>
          </a:p>
          <a:p>
            <a:pPr lvl="1"/>
            <a:r>
              <a:rPr kumimoji="1" lang="en-US" altLang="ja-JP" dirty="0" err="1"/>
              <a:t>wikipedia</a:t>
            </a:r>
            <a:r>
              <a:rPr kumimoji="1" lang="ja-JP" altLang="en-US" dirty="0"/>
              <a:t>関係は，パブリックドメインになっているものは自由に使えます</a:t>
            </a:r>
            <a:endParaRPr kumimoji="1" lang="en-US" altLang="ja-JP" dirty="0"/>
          </a:p>
          <a:p>
            <a:pPr lvl="1"/>
            <a:r>
              <a:rPr lang="ja-JP" altLang="en-US" dirty="0"/>
              <a:t>フリー素材は，フリーです</a:t>
            </a:r>
            <a:endParaRPr kumimoji="1" lang="en-US" altLang="ja-JP" dirty="0"/>
          </a:p>
          <a:p>
            <a:pPr lvl="1"/>
            <a:r>
              <a:rPr lang="ja-JP" altLang="en-US" dirty="0"/>
              <a:t>それ以外は，引用元の提示が必要になります</a:t>
            </a:r>
            <a:endParaRPr kumimoji="1" lang="en-US" altLang="ja-JP" dirty="0"/>
          </a:p>
          <a:p>
            <a:r>
              <a:rPr lang="ja-JP" altLang="en-US" dirty="0"/>
              <a:t>もしも，お気づきの点，間違い，感想などがあれば，以下にメールしてください．対応するかは，状況によります．</a:t>
            </a:r>
            <a:endParaRPr lang="en-US" altLang="ja-JP" dirty="0"/>
          </a:p>
          <a:p>
            <a:pPr lvl="1"/>
            <a:r>
              <a:rPr kumimoji="1" lang="en-US" altLang="ja-JP" dirty="0"/>
              <a:t>takamasu@pe.t.u-tokyo.ac.jp</a:t>
            </a:r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5639ACDE-7C23-47F5-9B72-4B5DEE333C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利用上の注意</a:t>
            </a:r>
            <a:endParaRPr kumimoji="1" lang="ja-JP" altLang="en-US" dirty="0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C679468-9C91-4212-B6A9-AD579F33D11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89691" y="6453188"/>
            <a:ext cx="1981200" cy="268287"/>
          </a:xfrm>
        </p:spPr>
        <p:txBody>
          <a:bodyPr/>
          <a:lstStyle/>
          <a:p>
            <a:pPr>
              <a:defRPr/>
            </a:pPr>
            <a:r>
              <a:rPr lang="en-US" altLang="ja-JP"/>
              <a:t>2022-4-23</a:t>
            </a:r>
            <a:endParaRPr lang="en-US" altLang="ja-JP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0D4900C-1FB0-4F9B-919B-1F7CB47B2F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331721" y="6453188"/>
            <a:ext cx="4832668" cy="322516"/>
          </a:xfrm>
        </p:spPr>
        <p:txBody>
          <a:bodyPr/>
          <a:lstStyle/>
          <a:p>
            <a:pPr>
              <a:defRPr/>
            </a:pPr>
            <a:r>
              <a:rPr lang="ja-JP" altLang="en-US"/>
              <a:t>記号，数字：立体か斜体か</a:t>
            </a:r>
            <a:endParaRPr lang="en-US" altLang="ja-JP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5E747E7-CF5E-47A0-9AA8-D5DEFCCD58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6E2DEE-09BD-4B34-8E05-01485BD83C03}" type="slidenum">
              <a:rPr lang="en-US" altLang="ja-JP" smtClean="0"/>
              <a:pPr>
                <a:defRPr/>
              </a:pPr>
              <a:t>2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738682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7AB56A32-9263-47D7-9EAD-C6F0BFDE37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立体（直立体，ローマン体）で表記するもの</a:t>
            </a:r>
            <a:endParaRPr kumimoji="1" lang="en-US" altLang="ja-JP" dirty="0"/>
          </a:p>
          <a:p>
            <a:pPr lvl="1"/>
            <a:r>
              <a:rPr kumimoji="1" lang="ja-JP" altLang="en-US" dirty="0">
                <a:latin typeface="+mn-lt"/>
              </a:rPr>
              <a:t>数字：</a:t>
            </a:r>
            <a:r>
              <a:rPr kumimoji="1" lang="en-US" altLang="ja-JP" dirty="0">
                <a:latin typeface="+mn-lt"/>
              </a:rPr>
              <a:t>0, 1, 2,  .... 9</a:t>
            </a:r>
          </a:p>
          <a:p>
            <a:pPr lvl="1"/>
            <a:r>
              <a:rPr kumimoji="1" lang="ja-JP" altLang="en-US" dirty="0">
                <a:latin typeface="+mn-lt"/>
              </a:rPr>
              <a:t>関数記号：</a:t>
            </a:r>
            <a:r>
              <a:rPr kumimoji="1" lang="en-US" altLang="ja-JP" dirty="0">
                <a:latin typeface="+mn-lt"/>
              </a:rPr>
              <a:t>sin</a:t>
            </a:r>
            <a:r>
              <a:rPr kumimoji="1" lang="ja-JP" altLang="en-US" dirty="0">
                <a:latin typeface="+mn-lt"/>
              </a:rPr>
              <a:t>，</a:t>
            </a:r>
            <a:r>
              <a:rPr kumimoji="1" lang="en-US" altLang="ja-JP" dirty="0">
                <a:latin typeface="+mn-lt"/>
              </a:rPr>
              <a:t>exp</a:t>
            </a:r>
            <a:r>
              <a:rPr kumimoji="1" lang="ja-JP" altLang="en-US" dirty="0">
                <a:latin typeface="+mn-lt"/>
              </a:rPr>
              <a:t>，</a:t>
            </a:r>
            <a:r>
              <a:rPr kumimoji="1" lang="en-US" altLang="ja-JP" dirty="0">
                <a:latin typeface="+mn-lt"/>
              </a:rPr>
              <a:t>max</a:t>
            </a:r>
            <a:r>
              <a:rPr kumimoji="1" lang="ja-JP" altLang="en-US" dirty="0">
                <a:latin typeface="+mn-lt"/>
              </a:rPr>
              <a:t>，</a:t>
            </a:r>
            <a:r>
              <a:rPr kumimoji="1" lang="en-US" altLang="ja-JP" dirty="0">
                <a:latin typeface="+mn-lt"/>
              </a:rPr>
              <a:t>log </a:t>
            </a:r>
            <a:r>
              <a:rPr kumimoji="1" lang="ja-JP" altLang="en-US" dirty="0">
                <a:latin typeface="+mn-lt"/>
              </a:rPr>
              <a:t>など</a:t>
            </a:r>
            <a:endParaRPr kumimoji="1" lang="en-US" altLang="ja-JP" dirty="0">
              <a:latin typeface="+mn-lt"/>
            </a:endParaRPr>
          </a:p>
          <a:p>
            <a:pPr lvl="1"/>
            <a:r>
              <a:rPr kumimoji="1" lang="ja-JP" altLang="en-US" dirty="0">
                <a:latin typeface="+mn-lt"/>
              </a:rPr>
              <a:t>数学定数（斜体の場合もある）：円周率 </a:t>
            </a:r>
            <a:r>
              <a:rPr kumimoji="1" lang="en-US" altLang="ja-JP" dirty="0">
                <a:latin typeface="+mn-lt"/>
              </a:rPr>
              <a:t>π</a:t>
            </a:r>
            <a:r>
              <a:rPr kumimoji="1" lang="ja-JP" altLang="en-US" dirty="0">
                <a:latin typeface="+mn-lt"/>
              </a:rPr>
              <a:t>，虚数単位 </a:t>
            </a:r>
            <a:r>
              <a:rPr kumimoji="1" lang="en-US" altLang="ja-JP" dirty="0" err="1">
                <a:latin typeface="+mn-lt"/>
              </a:rPr>
              <a:t>i</a:t>
            </a:r>
            <a:endParaRPr kumimoji="1" lang="en-US" altLang="ja-JP" dirty="0">
              <a:latin typeface="+mn-lt"/>
            </a:endParaRPr>
          </a:p>
          <a:p>
            <a:pPr lvl="1"/>
            <a:r>
              <a:rPr lang="ja-JP" altLang="en-US" dirty="0">
                <a:latin typeface="+mn-lt"/>
              </a:rPr>
              <a:t>単位記号，接頭語：</a:t>
            </a:r>
            <a:r>
              <a:rPr lang="en-US" altLang="ja-JP" dirty="0">
                <a:latin typeface="+mn-lt"/>
              </a:rPr>
              <a:t>kg</a:t>
            </a:r>
            <a:r>
              <a:rPr lang="ja-JP" altLang="en-US" dirty="0">
                <a:latin typeface="+mn-lt"/>
              </a:rPr>
              <a:t>，</a:t>
            </a:r>
            <a:r>
              <a:rPr lang="en-US" altLang="ja-JP" dirty="0">
                <a:latin typeface="+mn-lt"/>
              </a:rPr>
              <a:t>m</a:t>
            </a:r>
            <a:r>
              <a:rPr lang="ja-JP" altLang="en-US" dirty="0">
                <a:latin typeface="+mn-lt"/>
              </a:rPr>
              <a:t>，</a:t>
            </a:r>
            <a:r>
              <a:rPr lang="en-US" altLang="ja-JP" dirty="0">
                <a:latin typeface="+mn-lt"/>
              </a:rPr>
              <a:t>s</a:t>
            </a:r>
            <a:r>
              <a:rPr lang="ja-JP" altLang="en-US" dirty="0">
                <a:latin typeface="+mn-lt"/>
              </a:rPr>
              <a:t>，</a:t>
            </a:r>
            <a:r>
              <a:rPr lang="en-US" altLang="ja-JP" dirty="0">
                <a:latin typeface="+mn-lt"/>
              </a:rPr>
              <a:t>N</a:t>
            </a:r>
            <a:r>
              <a:rPr lang="ja-JP" altLang="en-US" dirty="0">
                <a:latin typeface="+mn-lt"/>
              </a:rPr>
              <a:t>，</a:t>
            </a:r>
            <a:r>
              <a:rPr lang="en-US" altLang="ja-JP" dirty="0">
                <a:latin typeface="+mn-lt"/>
              </a:rPr>
              <a:t>nm</a:t>
            </a:r>
            <a:r>
              <a:rPr lang="ja-JP" altLang="en-US" dirty="0">
                <a:latin typeface="+mn-lt"/>
              </a:rPr>
              <a:t>，</a:t>
            </a:r>
            <a:r>
              <a:rPr lang="en-US" altLang="ja-JP" dirty="0" err="1">
                <a:latin typeface="+mn-lt"/>
              </a:rPr>
              <a:t>μm</a:t>
            </a:r>
            <a:r>
              <a:rPr lang="ja-JP" altLang="en-US" dirty="0">
                <a:latin typeface="+mn-lt"/>
              </a:rPr>
              <a:t> など</a:t>
            </a:r>
            <a:endParaRPr lang="en-US" altLang="ja-JP" dirty="0">
              <a:latin typeface="+mn-lt"/>
            </a:endParaRPr>
          </a:p>
          <a:p>
            <a:r>
              <a:rPr lang="ja-JP" altLang="en-US" dirty="0">
                <a:latin typeface="+mn-lt"/>
              </a:rPr>
              <a:t>斜体（イタリック体）で表記するもの</a:t>
            </a:r>
            <a:endParaRPr lang="en-US" altLang="ja-JP" dirty="0">
              <a:latin typeface="+mn-lt"/>
            </a:endParaRPr>
          </a:p>
          <a:p>
            <a:pPr lvl="1"/>
            <a:r>
              <a:rPr lang="ja-JP" altLang="en-US" dirty="0">
                <a:latin typeface="+mn-lt"/>
              </a:rPr>
              <a:t>量記号（量を表す記号）：</a:t>
            </a:r>
            <a:r>
              <a:rPr lang="en-US" altLang="ja-JP" i="1" dirty="0">
                <a:latin typeface="+mn-lt"/>
              </a:rPr>
              <a:t>x</a:t>
            </a:r>
            <a:r>
              <a:rPr lang="ja-JP" altLang="en-US" dirty="0">
                <a:latin typeface="+mn-lt"/>
              </a:rPr>
              <a:t>，</a:t>
            </a:r>
            <a:r>
              <a:rPr lang="en-US" altLang="ja-JP" i="1" dirty="0">
                <a:latin typeface="+mn-lt"/>
              </a:rPr>
              <a:t>y</a:t>
            </a:r>
            <a:r>
              <a:rPr lang="ja-JP" altLang="en-US" dirty="0">
                <a:latin typeface="+mn-lt"/>
              </a:rPr>
              <a:t>，</a:t>
            </a:r>
            <a:r>
              <a:rPr lang="en-US" altLang="ja-JP" i="1" dirty="0">
                <a:latin typeface="+mn-lt"/>
              </a:rPr>
              <a:t>α</a:t>
            </a:r>
            <a:r>
              <a:rPr lang="ja-JP" altLang="en-US" dirty="0">
                <a:latin typeface="+mn-lt"/>
              </a:rPr>
              <a:t>，</a:t>
            </a:r>
            <a:r>
              <a:rPr lang="en-US" altLang="ja-JP" i="1" dirty="0">
                <a:latin typeface="+mn-lt"/>
              </a:rPr>
              <a:t>β</a:t>
            </a:r>
            <a:r>
              <a:rPr lang="en-US" altLang="ja-JP" dirty="0">
                <a:latin typeface="+mn-lt"/>
              </a:rPr>
              <a:t> </a:t>
            </a:r>
            <a:r>
              <a:rPr lang="ja-JP" altLang="en-US" dirty="0">
                <a:latin typeface="+mn-lt"/>
              </a:rPr>
              <a:t>など</a:t>
            </a:r>
            <a:endParaRPr lang="en-US" altLang="ja-JP" dirty="0">
              <a:latin typeface="+mn-lt"/>
            </a:endParaRPr>
          </a:p>
          <a:p>
            <a:pPr lvl="1"/>
            <a:r>
              <a:rPr lang="ja-JP" altLang="en-US" dirty="0">
                <a:latin typeface="+mn-lt"/>
              </a:rPr>
              <a:t>順序数（順序を表す記号）：</a:t>
            </a:r>
            <a:r>
              <a:rPr lang="en-US" altLang="ja-JP" i="1" dirty="0" err="1">
                <a:latin typeface="+mn-lt"/>
              </a:rPr>
              <a:t>i</a:t>
            </a:r>
            <a:r>
              <a:rPr lang="ja-JP" altLang="en-US" dirty="0">
                <a:latin typeface="+mn-lt"/>
              </a:rPr>
              <a:t>，</a:t>
            </a:r>
            <a:r>
              <a:rPr lang="en-US" altLang="ja-JP" i="1" dirty="0">
                <a:latin typeface="+mn-lt"/>
              </a:rPr>
              <a:t>j</a:t>
            </a:r>
            <a:r>
              <a:rPr lang="ja-JP" altLang="en-US" dirty="0">
                <a:latin typeface="+mn-lt"/>
              </a:rPr>
              <a:t>，</a:t>
            </a:r>
            <a:r>
              <a:rPr lang="en-US" altLang="ja-JP" i="1" dirty="0">
                <a:latin typeface="+mn-lt"/>
              </a:rPr>
              <a:t>k</a:t>
            </a:r>
          </a:p>
          <a:p>
            <a:r>
              <a:rPr lang="ja-JP" altLang="en-US" dirty="0"/>
              <a:t>注意</a:t>
            </a:r>
            <a:endParaRPr lang="en-US" altLang="ja-JP" dirty="0"/>
          </a:p>
          <a:p>
            <a:pPr lvl="1"/>
            <a:r>
              <a:rPr lang="ja-JP" altLang="en-US" dirty="0"/>
              <a:t>添字付きの量記号：順序数は斜体，数字は立体，関数記号は立体→</a:t>
            </a:r>
            <a:r>
              <a:rPr lang="en-US" altLang="ja-JP" i="1" dirty="0">
                <a:latin typeface="+mn-lt"/>
              </a:rPr>
              <a:t>x</a:t>
            </a:r>
            <a:r>
              <a:rPr lang="en-US" altLang="ja-JP" i="1" baseline="-25000" dirty="0">
                <a:latin typeface="+mn-lt"/>
              </a:rPr>
              <a:t>i</a:t>
            </a:r>
            <a:r>
              <a:rPr lang="ja-JP" altLang="en-US" dirty="0">
                <a:latin typeface="+mn-lt"/>
              </a:rPr>
              <a:t>，</a:t>
            </a:r>
            <a:r>
              <a:rPr lang="en-US" altLang="ja-JP" i="1" dirty="0">
                <a:latin typeface="+mn-lt"/>
              </a:rPr>
              <a:t>x</a:t>
            </a:r>
            <a:r>
              <a:rPr lang="en-US" altLang="ja-JP" baseline="-25000" dirty="0">
                <a:latin typeface="+mn-lt"/>
              </a:rPr>
              <a:t>1</a:t>
            </a:r>
            <a:r>
              <a:rPr lang="ja-JP" altLang="en-US" dirty="0">
                <a:latin typeface="+mn-lt"/>
              </a:rPr>
              <a:t>，</a:t>
            </a:r>
            <a:r>
              <a:rPr lang="en-US" altLang="ja-JP" i="1" dirty="0" err="1">
                <a:latin typeface="+mn-lt"/>
              </a:rPr>
              <a:t>y</a:t>
            </a:r>
            <a:r>
              <a:rPr lang="en-US" altLang="ja-JP" baseline="-25000" dirty="0" err="1">
                <a:latin typeface="+mn-lt"/>
              </a:rPr>
              <a:t>max</a:t>
            </a:r>
            <a:r>
              <a:rPr lang="ja-JP" altLang="en-US" dirty="0">
                <a:latin typeface="+mn-lt"/>
              </a:rPr>
              <a:t> など</a:t>
            </a:r>
            <a:endParaRPr lang="en-US" altLang="ja-JP" dirty="0">
              <a:latin typeface="+mn-lt"/>
            </a:endParaRPr>
          </a:p>
          <a:p>
            <a:pPr lvl="1"/>
            <a:r>
              <a:rPr lang="en-US" altLang="ja-JP" dirty="0"/>
              <a:t>SI</a:t>
            </a:r>
            <a:r>
              <a:rPr lang="ja-JP" altLang="en-US" dirty="0"/>
              <a:t>接頭語のマイクロは立体：昔はギリシャ文字の活字が斜体しかなかったので，斜体になっている例もあるが間違い</a:t>
            </a:r>
            <a:endParaRPr lang="en-US" altLang="ja-JP" dirty="0"/>
          </a:p>
          <a:p>
            <a:pPr lvl="1"/>
            <a:r>
              <a:rPr lang="ja-JP" altLang="en-US" dirty="0"/>
              <a:t>記号などは，半角で記載する，全角は使わない，どのフォントを使うかは式との関係があるので難しい（推奨フォントはない）</a:t>
            </a:r>
            <a:endParaRPr lang="en-US" altLang="ja-JP" dirty="0"/>
          </a:p>
          <a:p>
            <a:pPr lvl="1"/>
            <a:r>
              <a:rPr lang="en-US" altLang="ja-JP" dirty="0"/>
              <a:t>JIS Z8000-1</a:t>
            </a:r>
            <a:r>
              <a:rPr lang="ja-JP" altLang="en-US" dirty="0"/>
              <a:t>　量及び単位－第</a:t>
            </a:r>
            <a:r>
              <a:rPr lang="en-US" altLang="ja-JP" dirty="0"/>
              <a:t>1</a:t>
            </a:r>
            <a:r>
              <a:rPr lang="ja-JP" altLang="en-US" dirty="0"/>
              <a:t>部：一般　を参照</a:t>
            </a:r>
            <a:endParaRPr lang="en-US" altLang="ja-JP" dirty="0"/>
          </a:p>
          <a:p>
            <a:pPr lvl="1"/>
            <a:endParaRPr lang="en-US" altLang="ja-JP" dirty="0"/>
          </a:p>
          <a:p>
            <a:pPr lvl="1"/>
            <a:endParaRPr lang="en-US" altLang="ja-JP" dirty="0"/>
          </a:p>
          <a:p>
            <a:pPr lvl="1"/>
            <a:endParaRPr lang="en-US" altLang="ja-JP" dirty="0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8C7B0930-78D9-4E76-9211-083B27D11A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立体</a:t>
            </a:r>
            <a:r>
              <a:rPr lang="ja-JP" altLang="en-US" dirty="0"/>
              <a:t>か斜体か</a:t>
            </a:r>
            <a:endParaRPr kumimoji="1" lang="ja-JP" altLang="en-US" dirty="0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A6FD3F7-24E8-4E55-8E42-41E021A08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2022-4-23</a:t>
            </a:r>
            <a:endParaRPr lang="en-US" altLang="ja-JP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CE6C755-C632-4B4F-A932-5E5F90C2B9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ja-JP" altLang="en-US"/>
              <a:t>記号，数字：立体か斜体か</a:t>
            </a:r>
            <a:endParaRPr lang="en-US" altLang="ja-JP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C74C8E2-74A7-40F9-8FB0-6B68CDBC80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6E2DEE-09BD-4B34-8E05-01485BD83C03}" type="slidenum">
              <a:rPr lang="en-US" altLang="ja-JP" smtClean="0"/>
              <a:pPr>
                <a:defRPr/>
              </a:pPr>
              <a:t>3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9128687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コンテンツ プレースホルダー 1">
                <a:extLst>
                  <a:ext uri="{FF2B5EF4-FFF2-40B4-BE49-F238E27FC236}">
                    <a16:creationId xmlns:a16="http://schemas.microsoft.com/office/drawing/2014/main" id="{0B4EB227-9DA3-4377-99EA-81A73020D44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kumimoji="1" lang="ja-JP" altLang="en-US" dirty="0"/>
                  <a:t>数字と単位の間には，半角スペースを入れる（例外は度分秒）</a:t>
                </a:r>
                <a:endParaRPr kumimoji="1" lang="en-US" altLang="ja-JP" dirty="0"/>
              </a:p>
              <a:p>
                <a:pPr lvl="1"/>
                <a:r>
                  <a:rPr kumimoji="1" lang="en-US" altLang="ja-JP" dirty="0">
                    <a:latin typeface="+mn-lt"/>
                  </a:rPr>
                  <a:t>105 mm, 300 kg, 10 %, 20.5 ºC, 10</a:t>
                </a:r>
                <a:r>
                  <a:rPr lang="en-US" altLang="ja-JP" kern="100" dirty="0">
                    <a:effectLst/>
                    <a:latin typeface="+mn-lt"/>
                    <a:ea typeface="ＭＳ 明朝" panose="02020609040205080304" pitchFamily="17" charset="-128"/>
                    <a:cs typeface="Times New Roman" panose="02020603050405020304" pitchFamily="18" charset="0"/>
                  </a:rPr>
                  <a:t>º55'30"</a:t>
                </a:r>
              </a:p>
              <a:p>
                <a:r>
                  <a:rPr kumimoji="1" lang="ja-JP" altLang="en-US" kern="100" dirty="0">
                    <a:latin typeface="+mj-ea"/>
                    <a:cs typeface="Times New Roman" panose="02020603050405020304" pitchFamily="18" charset="0"/>
                  </a:rPr>
                  <a:t>単位を並べるときは，単に並べるか，∙を入れるか，</a:t>
                </a:r>
                <a:r>
                  <a:rPr kumimoji="1" lang="en-US" altLang="ja-JP" kern="100" dirty="0">
                    <a:latin typeface="+mj-ea"/>
                    <a:cs typeface="Times New Roman" panose="02020603050405020304" pitchFamily="18" charset="0"/>
                  </a:rPr>
                  <a:t>/</a:t>
                </a:r>
                <a:r>
                  <a:rPr kumimoji="1" lang="ja-JP" altLang="en-US" kern="100" dirty="0">
                    <a:latin typeface="+mj-ea"/>
                    <a:cs typeface="Times New Roman" panose="02020603050405020304" pitchFamily="18" charset="0"/>
                  </a:rPr>
                  <a:t>を入れる</a:t>
                </a:r>
                <a:endParaRPr kumimoji="1" lang="en-US" altLang="ja-JP" kern="100" dirty="0">
                  <a:latin typeface="+mj-ea"/>
                  <a:cs typeface="Times New Roman" panose="02020603050405020304" pitchFamily="18" charset="0"/>
                </a:endParaRPr>
              </a:p>
              <a:p>
                <a:pPr lvl="1"/>
                <a:r>
                  <a:rPr kumimoji="1" lang="en-US" altLang="ja-JP" dirty="0">
                    <a:latin typeface="+mn-lt"/>
                  </a:rPr>
                  <a:t>300 Nm, 300 </a:t>
                </a:r>
                <a:r>
                  <a:rPr kumimoji="1" lang="en-US" altLang="ja-JP" dirty="0" err="1">
                    <a:latin typeface="+mn-lt"/>
                  </a:rPr>
                  <a:t>N∙m</a:t>
                </a:r>
                <a:r>
                  <a:rPr kumimoji="1" lang="en-US" altLang="ja-JP" dirty="0">
                    <a:latin typeface="+mn-lt"/>
                  </a:rPr>
                  <a:t>, 5 m/s, 5 ms</a:t>
                </a:r>
                <a:r>
                  <a:rPr kumimoji="1" lang="en-US" altLang="ja-JP" baseline="30000" dirty="0">
                    <a:latin typeface="+mn-lt"/>
                  </a:rPr>
                  <a:t>−1</a:t>
                </a:r>
                <a:r>
                  <a:rPr kumimoji="1" lang="en-US" altLang="ja-JP" dirty="0">
                    <a:latin typeface="+mn-lt"/>
                  </a:rPr>
                  <a:t>,  20 </a:t>
                </a:r>
                <a:r>
                  <a:rPr lang="en-US" altLang="ja-JP" dirty="0">
                    <a:latin typeface="+mn-lt"/>
                  </a:rPr>
                  <a:t>kg/(m∙s</a:t>
                </a:r>
                <a:r>
                  <a:rPr lang="en-US" altLang="ja-JP" baseline="30000" dirty="0">
                    <a:latin typeface="+mn-lt"/>
                  </a:rPr>
                  <a:t>2</a:t>
                </a:r>
                <a:r>
                  <a:rPr lang="en-US" altLang="ja-JP" dirty="0">
                    <a:latin typeface="+mn-lt"/>
                  </a:rPr>
                  <a:t>)</a:t>
                </a:r>
              </a:p>
              <a:p>
                <a:r>
                  <a:rPr lang="ja-JP" altLang="en-US" dirty="0">
                    <a:latin typeface="+mn-lt"/>
                  </a:rPr>
                  <a:t>量記号は，アルファベットかギリシャ文字の</a:t>
                </a:r>
                <a:r>
                  <a:rPr lang="en-US" altLang="ja-JP" dirty="0">
                    <a:latin typeface="+mn-lt"/>
                  </a:rPr>
                  <a:t>1</a:t>
                </a:r>
                <a:r>
                  <a:rPr lang="ja-JP" altLang="en-US" dirty="0">
                    <a:latin typeface="+mn-lt"/>
                  </a:rPr>
                  <a:t>文字を使う</a:t>
                </a:r>
                <a:endParaRPr lang="en-US" altLang="ja-JP" dirty="0">
                  <a:latin typeface="+mn-lt"/>
                </a:endParaRPr>
              </a:p>
              <a:p>
                <a:pPr lvl="1"/>
                <a:r>
                  <a:rPr lang="ja-JP" altLang="en-US" dirty="0">
                    <a:latin typeface="+mn-lt"/>
                  </a:rPr>
                  <a:t>量記号の掛け算，単に並べる，</a:t>
                </a:r>
                <a:r>
                  <a:rPr kumimoji="1" lang="ja-JP" altLang="en-US" kern="100" dirty="0">
                    <a:latin typeface="+mj-ea"/>
                    <a:cs typeface="Times New Roman" panose="02020603050405020304" pitchFamily="18" charset="0"/>
                  </a:rPr>
                  <a:t>∙または</a:t>
                </a:r>
                <a:r>
                  <a:rPr kumimoji="1" lang="en-US" altLang="ja-JP" kern="100" dirty="0">
                    <a:latin typeface="+mj-ea"/>
                    <a:cs typeface="Times New Roman" panose="02020603050405020304" pitchFamily="18" charset="0"/>
                  </a:rPr>
                  <a:t>×</a:t>
                </a:r>
                <a:r>
                  <a:rPr kumimoji="1" lang="ja-JP" altLang="en-US" kern="100" dirty="0">
                    <a:latin typeface="+mj-ea"/>
                    <a:cs typeface="Times New Roman" panose="02020603050405020304" pitchFamily="18" charset="0"/>
                  </a:rPr>
                  <a:t>を入れる</a:t>
                </a:r>
                <a:br>
                  <a:rPr kumimoji="1" lang="en-US" altLang="ja-JP" kern="100" dirty="0">
                    <a:latin typeface="+mj-ea"/>
                    <a:cs typeface="Times New Roman" panose="02020603050405020304" pitchFamily="18" charset="0"/>
                  </a:rPr>
                </a:br>
                <a:r>
                  <a:rPr lang="en-US" altLang="ja-JP" i="1" kern="100" dirty="0">
                    <a:latin typeface="+mn-lt"/>
                    <a:cs typeface="Times New Roman" panose="02020603050405020304" pitchFamily="18" charset="0"/>
                  </a:rPr>
                  <a:t>ab</a:t>
                </a:r>
                <a:r>
                  <a:rPr lang="en-US" altLang="ja-JP" kern="100" dirty="0">
                    <a:latin typeface="+mn-lt"/>
                    <a:cs typeface="Times New Roman" panose="02020603050405020304" pitchFamily="18" charset="0"/>
                  </a:rPr>
                  <a:t>, </a:t>
                </a:r>
                <a:r>
                  <a:rPr lang="en-US" altLang="ja-JP" i="1" kern="100" dirty="0">
                    <a:latin typeface="+mn-lt"/>
                    <a:cs typeface="Times New Roman" panose="02020603050405020304" pitchFamily="18" charset="0"/>
                  </a:rPr>
                  <a:t>a</a:t>
                </a:r>
                <a:r>
                  <a:rPr lang="en-US" altLang="ja-JP" kern="100" dirty="0">
                    <a:latin typeface="+mn-lt"/>
                    <a:cs typeface="Times New Roman" panose="02020603050405020304" pitchFamily="18" charset="0"/>
                  </a:rPr>
                  <a:t> </a:t>
                </a:r>
                <a:r>
                  <a:rPr lang="en-US" altLang="ja-JP" i="1" kern="100" dirty="0">
                    <a:latin typeface="+mn-lt"/>
                    <a:cs typeface="Times New Roman" panose="02020603050405020304" pitchFamily="18" charset="0"/>
                  </a:rPr>
                  <a:t>b</a:t>
                </a:r>
                <a:r>
                  <a:rPr lang="en-US" altLang="ja-JP" kern="100" dirty="0">
                    <a:latin typeface="+mn-lt"/>
                    <a:cs typeface="Times New Roman" panose="02020603050405020304" pitchFamily="18" charset="0"/>
                  </a:rPr>
                  <a:t>, </a:t>
                </a:r>
                <a:r>
                  <a:rPr lang="en-US" altLang="ja-JP" i="1" kern="100" dirty="0">
                    <a:latin typeface="+mn-lt"/>
                    <a:cs typeface="Times New Roman" panose="02020603050405020304" pitchFamily="18" charset="0"/>
                  </a:rPr>
                  <a:t>a</a:t>
                </a:r>
                <a:r>
                  <a:rPr kumimoji="1" lang="ja-JP" altLang="en-US" kern="100" dirty="0">
                    <a:latin typeface="+mn-lt"/>
                    <a:cs typeface="Times New Roman" panose="02020603050405020304" pitchFamily="18" charset="0"/>
                  </a:rPr>
                  <a:t>∙</a:t>
                </a:r>
                <a:r>
                  <a:rPr kumimoji="1" lang="en-US" altLang="ja-JP" i="1" kern="100" dirty="0">
                    <a:latin typeface="+mn-lt"/>
                    <a:cs typeface="Times New Roman" panose="02020603050405020304" pitchFamily="18" charset="0"/>
                  </a:rPr>
                  <a:t>b</a:t>
                </a:r>
                <a:r>
                  <a:rPr kumimoji="1" lang="en-US" altLang="ja-JP" kern="100" dirty="0">
                    <a:latin typeface="+mn-lt"/>
                    <a:cs typeface="Times New Roman" panose="02020603050405020304" pitchFamily="18" charset="0"/>
                  </a:rPr>
                  <a:t>, </a:t>
                </a:r>
                <a:r>
                  <a:rPr kumimoji="1" lang="en-US" altLang="ja-JP" i="1" kern="100" dirty="0" err="1">
                    <a:latin typeface="+mn-lt"/>
                    <a:cs typeface="Times New Roman" panose="02020603050405020304" pitchFamily="18" charset="0"/>
                  </a:rPr>
                  <a:t>a</a:t>
                </a:r>
                <a:r>
                  <a:rPr kumimoji="1" lang="en-US" altLang="ja-JP" kern="100" dirty="0" err="1">
                    <a:latin typeface="DengXian Light" panose="02010600030101010101" pitchFamily="2" charset="-122"/>
                    <a:ea typeface="DengXian Light" panose="02010600030101010101" pitchFamily="2" charset="-122"/>
                    <a:cs typeface="Times New Roman" panose="02020603050405020304" pitchFamily="18" charset="0"/>
                  </a:rPr>
                  <a:t>×</a:t>
                </a:r>
                <a:r>
                  <a:rPr kumimoji="1" lang="en-US" altLang="ja-JP" i="1" kern="100" dirty="0" err="1">
                    <a:latin typeface="+mn-lt"/>
                    <a:cs typeface="Times New Roman" panose="02020603050405020304" pitchFamily="18" charset="0"/>
                  </a:rPr>
                  <a:t>b</a:t>
                </a:r>
                <a:endParaRPr lang="en-US" altLang="ja-JP" i="1" kern="100" dirty="0">
                  <a:latin typeface="+mn-lt"/>
                  <a:cs typeface="Times New Roman" panose="02020603050405020304" pitchFamily="18" charset="0"/>
                </a:endParaRPr>
              </a:p>
              <a:p>
                <a:pPr lvl="1"/>
                <a:r>
                  <a:rPr kumimoji="1" lang="ja-JP" altLang="en-US" kern="100" dirty="0">
                    <a:latin typeface="+mn-lt"/>
                    <a:cs typeface="Times New Roman" panose="02020603050405020304" pitchFamily="18" charset="0"/>
                  </a:rPr>
                  <a:t>量記号の割り算，</a:t>
                </a:r>
                <a:r>
                  <a:rPr lang="en-US" altLang="ja-JP" kern="100" dirty="0">
                    <a:latin typeface="+mn-lt"/>
                    <a:cs typeface="Times New Roman" panose="02020603050405020304" pitchFamily="18" charset="0"/>
                  </a:rPr>
                  <a:t>—</a:t>
                </a:r>
                <a:r>
                  <a:rPr lang="ja-JP" altLang="en-US" kern="100" dirty="0">
                    <a:latin typeface="+mn-lt"/>
                    <a:cs typeface="Times New Roman" panose="02020603050405020304" pitchFamily="18" charset="0"/>
                  </a:rPr>
                  <a:t>，</a:t>
                </a:r>
                <a:r>
                  <a:rPr kumimoji="1" lang="en-US" altLang="ja-JP" kern="100" dirty="0">
                    <a:latin typeface="+mn-lt"/>
                    <a:cs typeface="Times New Roman" panose="02020603050405020304" pitchFamily="18" charset="0"/>
                  </a:rPr>
                  <a:t>/</a:t>
                </a:r>
                <a:r>
                  <a:rPr kumimoji="1" lang="ja-JP" altLang="en-US" kern="100" dirty="0">
                    <a:latin typeface="+mn-lt"/>
                    <a:cs typeface="Times New Roman" panose="02020603050405020304" pitchFamily="18" charset="0"/>
                  </a:rPr>
                  <a:t>，</a:t>
                </a:r>
                <a:r>
                  <a:rPr lang="en-US" altLang="ja-JP" sz="1800" kern="100" dirty="0">
                    <a:latin typeface="+mn-lt"/>
                    <a:ea typeface="ＭＳ 明朝" panose="02020609040205080304" pitchFamily="17" charset="-128"/>
                    <a:cs typeface="Times New Roman" panose="02020603050405020304" pitchFamily="18" charset="0"/>
                  </a:rPr>
                  <a:t>−</a:t>
                </a:r>
                <a:r>
                  <a:rPr kumimoji="1" lang="en-US" altLang="ja-JP" kern="100" dirty="0">
                    <a:latin typeface="+mn-lt"/>
                    <a:cs typeface="Times New Roman" panose="02020603050405020304" pitchFamily="18" charset="0"/>
                  </a:rPr>
                  <a:t>1</a:t>
                </a:r>
                <a:r>
                  <a:rPr kumimoji="1" lang="ja-JP" altLang="en-US" kern="100" dirty="0">
                    <a:latin typeface="+mn-lt"/>
                    <a:cs typeface="Times New Roman" panose="02020603050405020304" pitchFamily="18" charset="0"/>
                  </a:rPr>
                  <a:t>（</a:t>
                </a:r>
                <a:r>
                  <a:rPr lang="en-US" altLang="ja-JP" i="1" kern="100" dirty="0">
                    <a:latin typeface="+mn-lt"/>
                    <a:cs typeface="Times New Roman" panose="02020603050405020304" pitchFamily="18" charset="0"/>
                  </a:rPr>
                  <a:t>ab</a:t>
                </a:r>
                <a:r>
                  <a:rPr lang="en-US" altLang="ja-JP" kern="100" baseline="30000" dirty="0">
                    <a:latin typeface="+mn-lt"/>
                    <a:cs typeface="Times New Roman" panose="02020603050405020304" pitchFamily="18" charset="0"/>
                  </a:rPr>
                  <a:t>−1</a:t>
                </a:r>
                <a:r>
                  <a:rPr lang="ja-JP" altLang="en-US" kern="100" dirty="0">
                    <a:latin typeface="+mn-lt"/>
                    <a:cs typeface="Times New Roman" panose="02020603050405020304" pitchFamily="18" charset="0"/>
                  </a:rPr>
                  <a:t>は使わない）</a:t>
                </a:r>
                <a:br>
                  <a:rPr kumimoji="1" lang="en-US" altLang="ja-JP" kern="100" dirty="0">
                    <a:latin typeface="+mn-lt"/>
                    <a:cs typeface="Times New Roman" panose="02020603050405020304" pitchFamily="18" charset="0"/>
                  </a:rPr>
                </a:br>
                <a:r>
                  <a:rPr kumimoji="1" lang="en-US" altLang="ja-JP" kern="100" dirty="0">
                    <a:latin typeface="+mn-lt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1" lang="en-US" altLang="ja-JP" i="1" kern="100" smtClean="0">
                            <a:latin typeface="+mn-lt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kumimoji="1" lang="en-US" altLang="ja-JP" b="0" i="1" kern="100" smtClean="0">
                            <a:latin typeface="+mn-lt"/>
                            <a:cs typeface="Times New Roman" panose="02020603050405020304" pitchFamily="18" charset="0"/>
                          </a:rPr>
                          <m:t>𝑎</m:t>
                        </m:r>
                      </m:num>
                      <m:den>
                        <m:r>
                          <a:rPr kumimoji="1" lang="en-US" altLang="ja-JP" b="0" i="1" kern="100" smtClean="0">
                            <a:latin typeface="+mn-lt"/>
                            <a:cs typeface="Times New Roman" panose="02020603050405020304" pitchFamily="18" charset="0"/>
                          </a:rPr>
                          <m:t>𝑏</m:t>
                        </m:r>
                      </m:den>
                    </m:f>
                  </m:oMath>
                </a14:m>
                <a:r>
                  <a:rPr kumimoji="1" lang="en-US" altLang="ja-JP" kern="100" dirty="0">
                    <a:latin typeface="+mn-lt"/>
                    <a:cs typeface="Times New Roman" panose="02020603050405020304" pitchFamily="18" charset="0"/>
                  </a:rPr>
                  <a:t>, </a:t>
                </a:r>
                <a:r>
                  <a:rPr kumimoji="1" lang="en-US" altLang="ja-JP" i="1" kern="100" dirty="0">
                    <a:latin typeface="+mn-lt"/>
                    <a:cs typeface="Times New Roman" panose="02020603050405020304" pitchFamily="18" charset="0"/>
                  </a:rPr>
                  <a:t>a</a:t>
                </a:r>
                <a:r>
                  <a:rPr kumimoji="1" lang="en-US" altLang="ja-JP" kern="100" dirty="0">
                    <a:latin typeface="+mn-lt"/>
                    <a:cs typeface="Times New Roman" panose="02020603050405020304" pitchFamily="18" charset="0"/>
                  </a:rPr>
                  <a:t>/</a:t>
                </a:r>
                <a:r>
                  <a:rPr kumimoji="1" lang="en-US" altLang="ja-JP" i="1" kern="100" dirty="0">
                    <a:latin typeface="+mn-lt"/>
                    <a:cs typeface="Times New Roman" panose="02020603050405020304" pitchFamily="18" charset="0"/>
                  </a:rPr>
                  <a:t>b</a:t>
                </a:r>
                <a:r>
                  <a:rPr kumimoji="1" lang="en-US" altLang="ja-JP" kern="100" dirty="0">
                    <a:latin typeface="+mn-lt"/>
                    <a:cs typeface="Times New Roman" panose="02020603050405020304" pitchFamily="18" charset="0"/>
                  </a:rPr>
                  <a:t>, </a:t>
                </a:r>
                <a:r>
                  <a:rPr kumimoji="1" lang="en-US" altLang="ja-JP" i="1" kern="100" dirty="0">
                    <a:latin typeface="+mn-lt"/>
                    <a:cs typeface="Times New Roman" panose="02020603050405020304" pitchFamily="18" charset="0"/>
                  </a:rPr>
                  <a:t>a</a:t>
                </a:r>
                <a:r>
                  <a:rPr kumimoji="1" lang="en-US" altLang="ja-JP" kern="100" dirty="0">
                    <a:latin typeface="+mn-lt"/>
                    <a:cs typeface="Times New Roman" panose="02020603050405020304" pitchFamily="18" charset="0"/>
                  </a:rPr>
                  <a:t> </a:t>
                </a:r>
                <a:r>
                  <a:rPr kumimoji="1" lang="en-US" altLang="ja-JP" i="1" kern="100" dirty="0">
                    <a:latin typeface="+mn-lt"/>
                    <a:cs typeface="Times New Roman" panose="02020603050405020304" pitchFamily="18" charset="0"/>
                  </a:rPr>
                  <a:t>b</a:t>
                </a:r>
                <a:r>
                  <a:rPr lang="en-US" altLang="ja-JP" kern="100" baseline="30000" dirty="0">
                    <a:latin typeface="+mn-lt"/>
                    <a:cs typeface="Times New Roman" panose="02020603050405020304" pitchFamily="18" charset="0"/>
                  </a:rPr>
                  <a:t>−1</a:t>
                </a:r>
                <a:r>
                  <a:rPr kumimoji="1" lang="en-US" altLang="ja-JP" kern="100" dirty="0">
                    <a:latin typeface="+mn-lt"/>
                    <a:cs typeface="Times New Roman" panose="02020603050405020304" pitchFamily="18" charset="0"/>
                  </a:rPr>
                  <a:t>, </a:t>
                </a:r>
                <a:r>
                  <a:rPr kumimoji="1" lang="en-US" altLang="ja-JP" i="1" kern="100" dirty="0">
                    <a:latin typeface="+mn-lt"/>
                    <a:cs typeface="Times New Roman" panose="02020603050405020304" pitchFamily="18" charset="0"/>
                  </a:rPr>
                  <a:t>a</a:t>
                </a:r>
                <a:r>
                  <a:rPr lang="ja-JP" altLang="en-US" sz="1800" kern="100" dirty="0">
                    <a:latin typeface="+mn-lt"/>
                    <a:cs typeface="Times New Roman" panose="02020603050405020304" pitchFamily="18" charset="0"/>
                  </a:rPr>
                  <a:t>∙</a:t>
                </a:r>
                <a:r>
                  <a:rPr lang="en-US" altLang="ja-JP" sz="1800" i="1" kern="100" dirty="0">
                    <a:latin typeface="+mn-lt"/>
                    <a:cs typeface="Times New Roman" panose="02020603050405020304" pitchFamily="18" charset="0"/>
                  </a:rPr>
                  <a:t>b</a:t>
                </a:r>
                <a:r>
                  <a:rPr lang="en-US" altLang="ja-JP" sz="1800" kern="100" baseline="30000" dirty="0">
                    <a:latin typeface="+mn-lt"/>
                    <a:cs typeface="Times New Roman" panose="02020603050405020304" pitchFamily="18" charset="0"/>
                  </a:rPr>
                  <a:t>−1</a:t>
                </a:r>
              </a:p>
              <a:p>
                <a:r>
                  <a:rPr lang="ja-JP" altLang="en-US" kern="100" dirty="0">
                    <a:latin typeface="+mn-lt"/>
                    <a:cs typeface="Times New Roman" panose="02020603050405020304" pitchFamily="18" charset="0"/>
                  </a:rPr>
                  <a:t>二</a:t>
                </a:r>
                <a:r>
                  <a:rPr kumimoji="1" lang="ja-JP" altLang="en-US" kern="100" dirty="0">
                    <a:latin typeface="+mn-lt"/>
                    <a:cs typeface="Times New Roman" panose="02020603050405020304" pitchFamily="18" charset="0"/>
                  </a:rPr>
                  <a:t>項演算子の前後にスペースを入れる</a:t>
                </a:r>
                <a:endParaRPr kumimoji="1" lang="en-US" altLang="ja-JP" kern="100" dirty="0">
                  <a:latin typeface="+mn-lt"/>
                  <a:cs typeface="Times New Roman" panose="02020603050405020304" pitchFamily="18" charset="0"/>
                </a:endParaRPr>
              </a:p>
              <a:p>
                <a:pPr lvl="1"/>
                <a:r>
                  <a:rPr kumimoji="1" lang="en-US" altLang="ja-JP" i="1" kern="100" dirty="0">
                    <a:latin typeface="+mn-lt"/>
                    <a:cs typeface="Times New Roman" panose="02020603050405020304" pitchFamily="18" charset="0"/>
                  </a:rPr>
                  <a:t>a</a:t>
                </a:r>
                <a:r>
                  <a:rPr kumimoji="1" lang="en-US" altLang="ja-JP" kern="100" dirty="0">
                    <a:latin typeface="+mn-lt"/>
                    <a:cs typeface="Times New Roman" panose="02020603050405020304" pitchFamily="18" charset="0"/>
                  </a:rPr>
                  <a:t> + </a:t>
                </a:r>
                <a:r>
                  <a:rPr kumimoji="1" lang="en-US" altLang="ja-JP" i="1" kern="100" dirty="0">
                    <a:latin typeface="+mn-lt"/>
                    <a:cs typeface="Times New Roman" panose="02020603050405020304" pitchFamily="18" charset="0"/>
                  </a:rPr>
                  <a:t>b</a:t>
                </a:r>
                <a:r>
                  <a:rPr kumimoji="1" lang="en-US" altLang="ja-JP" kern="100" dirty="0">
                    <a:latin typeface="+mn-lt"/>
                    <a:cs typeface="Times New Roman" panose="02020603050405020304" pitchFamily="18" charset="0"/>
                  </a:rPr>
                  <a:t>, </a:t>
                </a:r>
                <a:r>
                  <a:rPr kumimoji="1" lang="en-US" altLang="ja-JP" i="1" kern="100" dirty="0">
                    <a:latin typeface="+mn-lt"/>
                    <a:cs typeface="Times New Roman" panose="02020603050405020304" pitchFamily="18" charset="0"/>
                  </a:rPr>
                  <a:t>a</a:t>
                </a:r>
                <a:r>
                  <a:rPr kumimoji="1" lang="en-US" altLang="ja-JP" kern="100" dirty="0">
                    <a:latin typeface="+mn-lt"/>
                    <a:cs typeface="Times New Roman" panose="02020603050405020304" pitchFamily="18" charset="0"/>
                  </a:rPr>
                  <a:t> − </a:t>
                </a:r>
                <a:r>
                  <a:rPr kumimoji="1" lang="en-US" altLang="ja-JP" i="1" kern="100" dirty="0">
                    <a:latin typeface="+mn-lt"/>
                    <a:cs typeface="Times New Roman" panose="02020603050405020304" pitchFamily="18" charset="0"/>
                  </a:rPr>
                  <a:t>b</a:t>
                </a:r>
                <a:r>
                  <a:rPr kumimoji="1" lang="en-US" altLang="ja-JP" kern="100" dirty="0">
                    <a:latin typeface="+mn-lt"/>
                    <a:cs typeface="Times New Roman" panose="02020603050405020304" pitchFamily="18" charset="0"/>
                  </a:rPr>
                  <a:t>, </a:t>
                </a:r>
                <a:r>
                  <a:rPr kumimoji="1" lang="en-US" altLang="ja-JP" i="1" kern="100" dirty="0">
                    <a:latin typeface="+mn-lt"/>
                    <a:cs typeface="Times New Roman" panose="02020603050405020304" pitchFamily="18" charset="0"/>
                  </a:rPr>
                  <a:t>a</a:t>
                </a:r>
                <a:r>
                  <a:rPr kumimoji="1" lang="en-US" altLang="ja-JP" kern="100" dirty="0">
                    <a:latin typeface="+mn-lt"/>
                    <a:cs typeface="Times New Roman" panose="02020603050405020304" pitchFamily="18" charset="0"/>
                  </a:rPr>
                  <a:t> &gt; </a:t>
                </a:r>
                <a:r>
                  <a:rPr kumimoji="1" lang="en-US" altLang="ja-JP" i="1" kern="100" dirty="0">
                    <a:latin typeface="+mn-lt"/>
                    <a:cs typeface="Times New Roman" panose="02020603050405020304" pitchFamily="18" charset="0"/>
                  </a:rPr>
                  <a:t>b</a:t>
                </a:r>
                <a:r>
                  <a:rPr kumimoji="1" lang="en-US" altLang="ja-JP" kern="100" dirty="0">
                    <a:latin typeface="+mn-lt"/>
                    <a:cs typeface="Times New Roman" panose="02020603050405020304" pitchFamily="18" charset="0"/>
                  </a:rPr>
                  <a:t>, </a:t>
                </a:r>
                <a:r>
                  <a:rPr kumimoji="1" lang="en-US" altLang="ja-JP" i="1" kern="100" dirty="0">
                    <a:latin typeface="+mn-lt"/>
                    <a:cs typeface="Times New Roman" panose="02020603050405020304" pitchFamily="18" charset="0"/>
                  </a:rPr>
                  <a:t>a</a:t>
                </a:r>
                <a:r>
                  <a:rPr kumimoji="1" lang="en-US" altLang="ja-JP" kern="100" dirty="0">
                    <a:latin typeface="+mn-lt"/>
                    <a:cs typeface="Times New Roman" panose="02020603050405020304" pitchFamily="18" charset="0"/>
                  </a:rPr>
                  <a:t> = </a:t>
                </a:r>
                <a:r>
                  <a:rPr kumimoji="1" lang="en-US" altLang="ja-JP" i="1" kern="100" dirty="0">
                    <a:latin typeface="+mn-lt"/>
                    <a:cs typeface="Times New Roman" panose="02020603050405020304" pitchFamily="18" charset="0"/>
                  </a:rPr>
                  <a:t>b</a:t>
                </a:r>
              </a:p>
              <a:p>
                <a:r>
                  <a:rPr kumimoji="1" lang="ja-JP" altLang="en-US" kern="100" dirty="0">
                    <a:latin typeface="+mn-lt"/>
                    <a:cs typeface="Times New Roman" panose="02020603050405020304" pitchFamily="18" charset="0"/>
                  </a:rPr>
                  <a:t>単</a:t>
                </a:r>
                <a:r>
                  <a:rPr lang="ja-JP" altLang="en-US" kern="100" dirty="0">
                    <a:latin typeface="+mn-lt"/>
                    <a:cs typeface="Times New Roman" panose="02020603050405020304" pitchFamily="18" charset="0"/>
                  </a:rPr>
                  <a:t>項演算子はスペースを入れない</a:t>
                </a:r>
                <a:endParaRPr lang="en-US" altLang="ja-JP" kern="100" dirty="0">
                  <a:latin typeface="+mn-lt"/>
                  <a:cs typeface="Times New Roman" panose="02020603050405020304" pitchFamily="18" charset="0"/>
                </a:endParaRPr>
              </a:p>
              <a:p>
                <a:pPr lvl="1"/>
                <a:r>
                  <a:rPr kumimoji="1" lang="en-US" altLang="ja-JP" kern="100" dirty="0">
                    <a:latin typeface="+mn-lt"/>
                    <a:cs typeface="Times New Roman" panose="02020603050405020304" pitchFamily="18" charset="0"/>
                  </a:rPr>
                  <a:t>+</a:t>
                </a:r>
                <a:r>
                  <a:rPr kumimoji="1" lang="en-US" altLang="ja-JP" i="1" kern="100" dirty="0">
                    <a:latin typeface="+mn-lt"/>
                    <a:cs typeface="Times New Roman" panose="02020603050405020304" pitchFamily="18" charset="0"/>
                  </a:rPr>
                  <a:t>a</a:t>
                </a:r>
                <a:r>
                  <a:rPr kumimoji="1" lang="en-US" altLang="ja-JP" kern="100" dirty="0">
                    <a:latin typeface="+mn-lt"/>
                    <a:cs typeface="Times New Roman" panose="02020603050405020304" pitchFamily="18" charset="0"/>
                  </a:rPr>
                  <a:t>, −</a:t>
                </a:r>
                <a:r>
                  <a:rPr kumimoji="1" lang="en-US" altLang="ja-JP" i="1" kern="100" dirty="0">
                    <a:latin typeface="+mn-lt"/>
                    <a:cs typeface="Times New Roman" panose="02020603050405020304" pitchFamily="18" charset="0"/>
                  </a:rPr>
                  <a:t>b</a:t>
                </a:r>
              </a:p>
              <a:p>
                <a:r>
                  <a:rPr lang="en-US" altLang="ja-JP" dirty="0"/>
                  <a:t>JIS Z8000-1</a:t>
                </a:r>
                <a:r>
                  <a:rPr lang="ja-JP" altLang="en-US" dirty="0"/>
                  <a:t>　量及び単位－第</a:t>
                </a:r>
                <a:r>
                  <a:rPr lang="en-US" altLang="ja-JP" dirty="0"/>
                  <a:t>1</a:t>
                </a:r>
                <a:r>
                  <a:rPr lang="ja-JP" altLang="en-US" dirty="0"/>
                  <a:t>部：一般　を参照</a:t>
                </a:r>
                <a:endParaRPr lang="en-US" altLang="ja-JP" dirty="0"/>
              </a:p>
              <a:p>
                <a:endParaRPr lang="en-US" altLang="ja-JP" i="1" dirty="0">
                  <a:latin typeface="+mn-lt"/>
                </a:endParaRPr>
              </a:p>
              <a:p>
                <a:endParaRPr lang="en-US" altLang="ja-JP" dirty="0">
                  <a:latin typeface="+mj-ea"/>
                </a:endParaRPr>
              </a:p>
              <a:p>
                <a:endParaRPr lang="en-US" altLang="ja-JP" dirty="0">
                  <a:latin typeface="+mn-lt"/>
                </a:endParaRPr>
              </a:p>
            </p:txBody>
          </p:sp>
        </mc:Choice>
        <mc:Fallback>
          <p:sp>
            <p:nvSpPr>
              <p:cNvPr id="2" name="コンテンツ プレースホルダー 1">
                <a:extLst>
                  <a:ext uri="{FF2B5EF4-FFF2-40B4-BE49-F238E27FC236}">
                    <a16:creationId xmlns:a16="http://schemas.microsoft.com/office/drawing/2014/main" id="{0B4EB227-9DA3-4377-99EA-81A73020D44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776" t="-1129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タイトル 2">
            <a:extLst>
              <a:ext uri="{FF2B5EF4-FFF2-40B4-BE49-F238E27FC236}">
                <a16:creationId xmlns:a16="http://schemas.microsoft.com/office/drawing/2014/main" id="{7D45A566-7E8D-E430-7E80-46BB834917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その他の細かい注意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8EC4E2-E925-B079-370D-8DABEE3DFB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2022-4-23</a:t>
            </a:r>
            <a:endParaRPr lang="en-US" altLang="ja-JP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5A42030-14CD-231F-4D11-75358008AB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ja-JP" altLang="en-US"/>
              <a:t>記号，数字：立体か斜体か</a:t>
            </a:r>
            <a:endParaRPr lang="en-US" altLang="ja-JP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681431E-5CAC-5B1A-D690-2756BB7C6C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6E2DEE-09BD-4B34-8E05-01485BD83C03}" type="slidenum">
              <a:rPr lang="en-US" altLang="ja-JP" smtClean="0"/>
              <a:pPr>
                <a:defRPr/>
              </a:pPr>
              <a:t>4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077234999"/>
      </p:ext>
    </p:extLst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ユーザー定義 3">
      <a:dk1>
        <a:srgbClr val="000000"/>
      </a:dk1>
      <a:lt1>
        <a:srgbClr val="FFFFFF"/>
      </a:lt1>
      <a:dk2>
        <a:srgbClr val="002060"/>
      </a:dk2>
      <a:lt2>
        <a:srgbClr val="FFFFFF"/>
      </a:lt2>
      <a:accent1>
        <a:srgbClr val="C00000"/>
      </a:accent1>
      <a:accent2>
        <a:srgbClr val="FF0000"/>
      </a:accent2>
      <a:accent3>
        <a:srgbClr val="FFC000"/>
      </a:accent3>
      <a:accent4>
        <a:srgbClr val="FFFF00"/>
      </a:accent4>
      <a:accent5>
        <a:srgbClr val="92D050"/>
      </a:accent5>
      <a:accent6>
        <a:srgbClr val="00B050"/>
      </a:accent6>
      <a:hlink>
        <a:srgbClr val="0070C0"/>
      </a:hlink>
      <a:folHlink>
        <a:srgbClr val="002060"/>
      </a:folHlink>
    </a:clrScheme>
    <a:fontScheme name="ユーザー定義 1">
      <a:majorFont>
        <a:latin typeface="Arial"/>
        <a:ea typeface="ＭＳ ゴシック"/>
        <a:cs typeface=""/>
      </a:majorFont>
      <a:minorFont>
        <a:latin typeface="Times New Roman"/>
        <a:ea typeface="ＭＳ 明朝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4">
            <a:lumMod val="60000"/>
            <a:lumOff val="40000"/>
          </a:schemeClr>
        </a:solidFill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36000" tIns="36000" rIns="36000" bIns="36000" numCol="1" rtlCol="0" anchor="t" anchorCtr="0" compatLnSpc="1">
        <a:prstTxWarp prst="textNoShape">
          <a:avLst/>
        </a:prstTxWarp>
        <a:no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ゴシック" pitchFamily="49" charset="-128"/>
            <a:cs typeface="Arial" charset="0"/>
          </a:defRPr>
        </a:defPPr>
      </a:lstStyle>
    </a:spDef>
    <a:lnDef>
      <a:spPr bwMode="auto">
        <a:noFill/>
        <a:ln w="19050" cap="flat" cmpd="sng" algn="ctr">
          <a:solidFill>
            <a:schemeClr val="tx1"/>
          </a:solidFill>
          <a:prstDash val="solid"/>
          <a:round/>
          <a:headEnd type="none" w="lg" len="lg"/>
          <a:tailEnd type="none" w="lg" len="lg"/>
        </a:ln>
        <a:effectLst/>
      </a:spPr>
      <a:bodyPr/>
      <a:lstStyle/>
    </a:lnDef>
    <a:txDef>
      <a:spPr>
        <a:noFill/>
      </a:spPr>
      <a:bodyPr wrap="square" lIns="36000" tIns="36000" rIns="36000" bIns="36000" rtlCol="0">
        <a:spAutoFit/>
      </a:bodyPr>
      <a:lstStyle>
        <a:defPPr>
          <a:defRPr kumimoji="1" dirty="0" smtClean="0">
            <a:latin typeface="+mj-lt"/>
            <a:ea typeface="+mj-ea"/>
          </a:defRPr>
        </a:defPPr>
      </a:lstStyle>
    </a:txDef>
  </a:objectDefaults>
  <a:extraClrSchemeLst>
    <a:extraClrScheme>
      <a:clrScheme name="Profile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e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プレゼンテーション1" id="{79C08B4E-D974-4330-9BC0-E3A8059A513F}" vid="{CF173B24-1950-4BA0-A025-C3B154605AFB}"/>
    </a:ext>
  </a:ext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takamasu-lab</Template>
  <TotalTime>79</TotalTime>
  <Words>614</Words>
  <Application>Microsoft Office PowerPoint</Application>
  <PresentationFormat>画面に合わせる (4:3)</PresentationFormat>
  <Paragraphs>54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0" baseType="lpstr">
      <vt:lpstr>DengXian Light</vt:lpstr>
      <vt:lpstr>ＭＳ ゴシック</vt:lpstr>
      <vt:lpstr>Arial</vt:lpstr>
      <vt:lpstr>Times New Roman</vt:lpstr>
      <vt:lpstr>Wingdings</vt:lpstr>
      <vt:lpstr>blank</vt:lpstr>
      <vt:lpstr>記号，数字：立体か斜体か</vt:lpstr>
      <vt:lpstr>利用上の注意</vt:lpstr>
      <vt:lpstr>立体か斜体か</vt:lpstr>
      <vt:lpstr>その他の細かい注意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記号，数字：立体か斜体か</dc:title>
  <dc:creator>高増 潔</dc:creator>
  <cp:lastModifiedBy>高増　潔</cp:lastModifiedBy>
  <cp:revision>4</cp:revision>
  <cp:lastPrinted>2015-09-16T01:20:16Z</cp:lastPrinted>
  <dcterms:created xsi:type="dcterms:W3CDTF">2022-04-22T23:49:26Z</dcterms:created>
  <dcterms:modified xsi:type="dcterms:W3CDTF">2022-06-16T08:08:30Z</dcterms:modified>
</cp:coreProperties>
</file>