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6" r:id="rId2"/>
    <p:sldId id="878" r:id="rId3"/>
    <p:sldId id="877" r:id="rId4"/>
    <p:sldId id="879" r:id="rId5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  <a:srgbClr val="FFFFCC"/>
    <a:srgbClr val="FFFF66"/>
    <a:srgbClr val="00002A"/>
    <a:srgbClr val="000066"/>
    <a:srgbClr val="66FFCC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75500" autoAdjust="0"/>
  </p:normalViewPr>
  <p:slideViewPr>
    <p:cSldViewPr snapToGrid="0" showGuides="1">
      <p:cViewPr varScale="1">
        <p:scale>
          <a:sx n="70" d="100"/>
          <a:sy n="70" d="100"/>
        </p:scale>
        <p:origin x="103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2" y="20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2856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増　潔" userId="151964c3-78cd-4020-a226-814db5c6c8be" providerId="ADAL" clId="{4B48CA72-A222-4317-A8A0-00F588C47243}"/>
    <pc:docChg chg="modSld">
      <pc:chgData name="高増　潔" userId="151964c3-78cd-4020-a226-814db5c6c8be" providerId="ADAL" clId="{4B48CA72-A222-4317-A8A0-00F588C47243}" dt="2022-05-16T05:26:22.781" v="93"/>
      <pc:docMkLst>
        <pc:docMk/>
      </pc:docMkLst>
      <pc:sldChg chg="modSp mod">
        <pc:chgData name="高増　潔" userId="151964c3-78cd-4020-a226-814db5c6c8be" providerId="ADAL" clId="{4B48CA72-A222-4317-A8A0-00F588C47243}" dt="2022-05-16T05:26:22.781" v="93"/>
        <pc:sldMkLst>
          <pc:docMk/>
          <pc:sldMk cId="3912868721" sldId="877"/>
        </pc:sldMkLst>
        <pc:spChg chg="mod">
          <ac:chgData name="高増　潔" userId="151964c3-78cd-4020-a226-814db5c6c8be" providerId="ADAL" clId="{4B48CA72-A222-4317-A8A0-00F588C47243}" dt="2022-05-16T05:26:22.781" v="93"/>
          <ac:spMkLst>
            <pc:docMk/>
            <pc:sldMk cId="3912868721" sldId="877"/>
            <ac:spMk id="2" creationId="{7AB56A32-9263-47D7-9EAD-C6F0BFDE37DD}"/>
          </ac:spMkLst>
        </pc:spChg>
      </pc:sldChg>
    </pc:docChg>
  </pc:docChgLst>
  <pc:docChgLst>
    <pc:chgData name="高増　潔" userId="151964c3-78cd-4020-a226-814db5c6c8be" providerId="ADAL" clId="{81CFDE69-DAEA-4B0F-8BCE-186A8E9ECBEE}"/>
    <pc:docChg chg="undo custSel addSld delSld modSld">
      <pc:chgData name="高増　潔" userId="151964c3-78cd-4020-a226-814db5c6c8be" providerId="ADAL" clId="{81CFDE69-DAEA-4B0F-8BCE-186A8E9ECBEE}" dt="2022-06-16T08:08:15.199" v="1136"/>
      <pc:docMkLst>
        <pc:docMk/>
      </pc:docMkLst>
      <pc:sldChg chg="del">
        <pc:chgData name="高増　潔" userId="151964c3-78cd-4020-a226-814db5c6c8be" providerId="ADAL" clId="{81CFDE69-DAEA-4B0F-8BCE-186A8E9ECBEE}" dt="2022-05-06T00:34:58.819" v="1" actId="47"/>
        <pc:sldMkLst>
          <pc:docMk/>
          <pc:sldMk cId="1678249757" sldId="876"/>
        </pc:sldMkLst>
      </pc:sldChg>
      <pc:sldChg chg="modSp mod">
        <pc:chgData name="高増　潔" userId="151964c3-78cd-4020-a226-814db5c6c8be" providerId="ADAL" clId="{81CFDE69-DAEA-4B0F-8BCE-186A8E9ECBEE}" dt="2022-06-16T07:52:31.876" v="597" actId="6549"/>
        <pc:sldMkLst>
          <pc:docMk/>
          <pc:sldMk cId="3912868721" sldId="877"/>
        </pc:sldMkLst>
        <pc:spChg chg="mod">
          <ac:chgData name="高増　潔" userId="151964c3-78cd-4020-a226-814db5c6c8be" providerId="ADAL" clId="{81CFDE69-DAEA-4B0F-8BCE-186A8E9ECBEE}" dt="2022-06-16T07:52:31.876" v="597" actId="6549"/>
          <ac:spMkLst>
            <pc:docMk/>
            <pc:sldMk cId="3912868721" sldId="877"/>
            <ac:spMk id="2" creationId="{7AB56A32-9263-47D7-9EAD-C6F0BFDE37DD}"/>
          </ac:spMkLst>
        </pc:spChg>
      </pc:sldChg>
      <pc:sldChg chg="add">
        <pc:chgData name="高増　潔" userId="151964c3-78cd-4020-a226-814db5c6c8be" providerId="ADAL" clId="{81CFDE69-DAEA-4B0F-8BCE-186A8E9ECBEE}" dt="2022-05-06T00:34:56.486" v="0"/>
        <pc:sldMkLst>
          <pc:docMk/>
          <pc:sldMk cId="373868290" sldId="878"/>
        </pc:sldMkLst>
      </pc:sldChg>
      <pc:sldChg chg="modSp new mod">
        <pc:chgData name="高増　潔" userId="151964c3-78cd-4020-a226-814db5c6c8be" providerId="ADAL" clId="{81CFDE69-DAEA-4B0F-8BCE-186A8E9ECBEE}" dt="2022-06-16T08:08:15.199" v="1136"/>
        <pc:sldMkLst>
          <pc:docMk/>
          <pc:sldMk cId="2077234999" sldId="879"/>
        </pc:sldMkLst>
        <pc:spChg chg="mod">
          <ac:chgData name="高増　潔" userId="151964c3-78cd-4020-a226-814db5c6c8be" providerId="ADAL" clId="{81CFDE69-DAEA-4B0F-8BCE-186A8E9ECBEE}" dt="2022-06-16T08:08:15.199" v="1136"/>
          <ac:spMkLst>
            <pc:docMk/>
            <pc:sldMk cId="2077234999" sldId="879"/>
            <ac:spMk id="2" creationId="{0B4EB227-9DA3-4377-99EA-81A73020D441}"/>
          </ac:spMkLst>
        </pc:spChg>
        <pc:spChg chg="mod">
          <ac:chgData name="高増　潔" userId="151964c3-78cd-4020-a226-814db5c6c8be" providerId="ADAL" clId="{81CFDE69-DAEA-4B0F-8BCE-186A8E9ECBEE}" dt="2022-06-16T07:32:22.356" v="104"/>
          <ac:spMkLst>
            <pc:docMk/>
            <pc:sldMk cId="2077234999" sldId="879"/>
            <ac:spMk id="3" creationId="{7D45A566-7E8D-E430-7E80-46BB8349175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4416" y="1"/>
            <a:ext cx="4665490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光コムレーザ干渉システム：</a:t>
            </a:r>
            <a:r>
              <a:rPr lang="en-US" altLang="ja-JP"/>
              <a:t>CMM</a:t>
            </a:r>
            <a:r>
              <a:rPr lang="ja-JP" altLang="en-US"/>
              <a:t>の検査</a:t>
            </a: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896862" y="1"/>
            <a:ext cx="172463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2015/9/30</a:t>
            </a:r>
            <a:endParaRPr lang="en-US" altLang="ja-JP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2451" y="9441369"/>
            <a:ext cx="3551251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689" y="9441369"/>
            <a:ext cx="2697307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6D36774-6F2B-446F-B0A3-67420D20D5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390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2915" y="1"/>
            <a:ext cx="4190568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光コムレーザ干渉システム：</a:t>
            </a:r>
            <a:r>
              <a:rPr lang="en-US" altLang="ja-JP"/>
              <a:t>CMM</a:t>
            </a:r>
            <a:r>
              <a:rPr lang="ja-JP" altLang="en-US"/>
              <a:t>の検査</a:t>
            </a:r>
            <a:endParaRPr lang="en-US" altLang="ja-JP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595470" y="1"/>
            <a:ext cx="1992536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2015/9/30</a:t>
            </a:r>
            <a:endParaRPr lang="en-US" altLang="ja-JP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16" y="4720684"/>
            <a:ext cx="5446369" cy="447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02915" y="9441369"/>
            <a:ext cx="341882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689" y="9441369"/>
            <a:ext cx="2680563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1075A14-9913-46EA-B066-E1A32C14BE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871741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100"/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pic>
        <p:nvPicPr>
          <p:cNvPr id="9" name="Picture 7" descr="東大マーク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7792" y="5507997"/>
            <a:ext cx="1390452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7"/>
          <p:cNvSpPr>
            <a:spLocks noChangeArrowheads="1"/>
          </p:cNvSpPr>
          <p:nvPr userDrawn="1"/>
        </p:nvSpPr>
        <p:spPr bwMode="auto">
          <a:xfrm>
            <a:off x="686095" y="2384932"/>
            <a:ext cx="7776000" cy="108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8AAEBAA-4750-4F73-BCB2-1CDCEC7B4558}"/>
              </a:ext>
            </a:extLst>
          </p:cNvPr>
          <p:cNvGrpSpPr/>
          <p:nvPr userDrawn="1"/>
        </p:nvGrpSpPr>
        <p:grpSpPr>
          <a:xfrm>
            <a:off x="79899" y="5465424"/>
            <a:ext cx="2805344" cy="1392576"/>
            <a:chOff x="106532" y="4173723"/>
            <a:chExt cx="2805344" cy="1392576"/>
          </a:xfrm>
        </p:grpSpPr>
        <p:pic>
          <p:nvPicPr>
            <p:cNvPr id="12" name="図 11" descr="アイコン&#10;&#10;自動的に生成された説明">
              <a:extLst>
                <a:ext uri="{FF2B5EF4-FFF2-40B4-BE49-F238E27FC236}">
                  <a16:creationId xmlns:a16="http://schemas.microsoft.com/office/drawing/2014/main" id="{AE43EC45-8939-45FD-B019-140A4BCC4D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32" y="4173723"/>
              <a:ext cx="1498074" cy="1392576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CA4EA76-B717-488F-A366-10A95AB8B295}"/>
                </a:ext>
              </a:extLst>
            </p:cNvPr>
            <p:cNvSpPr txBox="1"/>
            <p:nvPr userDrawn="1"/>
          </p:nvSpPr>
          <p:spPr>
            <a:xfrm>
              <a:off x="870012" y="5113538"/>
              <a:ext cx="20418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0" i="1" dirty="0">
                  <a:effectLst/>
                </a:rPr>
                <a:t>Takamasu</a:t>
              </a:r>
              <a:r>
                <a:rPr kumimoji="1" lang="ja-JP" altLang="en-US" sz="1600" b="0" i="1" dirty="0">
                  <a:effectLst/>
                </a:rPr>
                <a:t> </a:t>
              </a:r>
              <a:r>
                <a:rPr kumimoji="1" lang="en-US" altLang="ja-JP" sz="1600" b="0" i="1" dirty="0">
                  <a:effectLst/>
                </a:rPr>
                <a:t>Lab</a:t>
              </a:r>
              <a:endParaRPr kumimoji="1" lang="ja-JP" altLang="en-US" sz="1600" b="0" i="1" dirty="0">
                <a:effectLst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62173"/>
            <a:ext cx="1981200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2022-4-23</a:t>
            </a:r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837944" y="6462173"/>
            <a:ext cx="5495543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記号，数字：立体か斜体か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80288" y="6462173"/>
            <a:ext cx="1512887" cy="28800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B64B67-8370-432E-91E3-C356E3458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62173"/>
            <a:ext cx="1981200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2022-4-23</a:t>
            </a:r>
            <a:endParaRPr lang="en-US" altLang="ja-JP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6B4068-25FF-4C28-9C4B-C812F015BC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837944" y="6462173"/>
            <a:ext cx="5495543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記号，数字：立体か斜体か</a:t>
            </a:r>
            <a:endParaRPr lang="en-US" altLang="ja-JP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305863-B91E-41D7-AD31-AB22AE0BAE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80288" y="6462173"/>
            <a:ext cx="1512887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アイコン&#10;&#10;自動的に生成された説明">
            <a:extLst>
              <a:ext uri="{FF2B5EF4-FFF2-40B4-BE49-F238E27FC236}">
                <a16:creationId xmlns:a16="http://schemas.microsoft.com/office/drawing/2014/main" id="{62BB5ABD-114F-4DE0-9E02-7D133AD8CFC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1" y="5748601"/>
            <a:ext cx="1154097" cy="1072823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08050"/>
            <a:ext cx="86423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13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981438" y="6375400"/>
            <a:ext cx="7920000" cy="36000"/>
          </a:xfrm>
          <a:prstGeom prst="rect">
            <a:avLst/>
          </a:prstGeom>
          <a:gradFill flip="none" rotWithShape="1">
            <a:gsLst>
              <a:gs pos="68000">
                <a:srgbClr val="FF0000"/>
              </a:gs>
              <a:gs pos="50000">
                <a:srgbClr val="FFFF99"/>
              </a:gs>
            </a:gsLst>
            <a:lin ang="10800000" scaled="1"/>
            <a:tileRect/>
          </a:gra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 w="38100"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 userDrawn="1"/>
        </p:nvSpPr>
        <p:spPr bwMode="auto">
          <a:xfrm>
            <a:off x="165100" y="673100"/>
            <a:ext cx="8712200" cy="72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A4CDE6FE-E950-450C-AFD5-6718A8D116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789691" y="6462173"/>
            <a:ext cx="1981200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2022-4-23</a:t>
            </a:r>
            <a:endParaRPr lang="en-US" altLang="ja-JP" dirty="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D0C31AF9-D172-425D-AE89-C481B9830E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1837944" y="6462173"/>
            <a:ext cx="5495543" cy="28800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ja-JP" altLang="en-US"/>
              <a:t>記号，数字：立体か斜体か</a:t>
            </a:r>
            <a:endParaRPr lang="en-US" altLang="ja-JP" dirty="0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C8D1C228-6ECA-4F6B-BD3D-29906EC794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380288" y="6462173"/>
            <a:ext cx="1512887" cy="28800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701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9pPr>
    </p:titleStyle>
    <p:bodyStyle>
      <a:lvl1pPr marL="469900" indent="-469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200">
          <a:solidFill>
            <a:schemeClr val="tx1"/>
          </a:solidFill>
          <a:latin typeface="+mj-lt"/>
          <a:ea typeface="+mj-ea"/>
          <a:cs typeface="+mn-cs"/>
        </a:defRPr>
      </a:lvl1pPr>
      <a:lvl2pPr marL="908050" indent="-436563" algn="l" rtl="0" eaLnBrk="1" fontAlgn="base" hangingPunct="1">
        <a:spcBef>
          <a:spcPct val="0"/>
        </a:spcBef>
        <a:spcAft>
          <a:spcPct val="0"/>
        </a:spcAft>
        <a:buClr>
          <a:srgbClr val="FFCC00"/>
        </a:buClr>
        <a:buFont typeface="Wingdings" pitchFamily="2" charset="2"/>
        <a:buChar char="n"/>
        <a:defRPr kumimoji="1" sz="2000">
          <a:solidFill>
            <a:srgbClr val="00002A"/>
          </a:solidFill>
          <a:latin typeface="+mj-lt"/>
          <a:ea typeface="+mj-ea"/>
        </a:defRPr>
      </a:lvl2pPr>
      <a:lvl3pPr marL="1304925" indent="-395288" algn="l" rtl="0" eaLnBrk="1" fontAlgn="base" hangingPunct="1">
        <a:spcBef>
          <a:spcPct val="0"/>
        </a:spcBef>
        <a:spcAft>
          <a:spcPct val="0"/>
        </a:spcAft>
        <a:buClr>
          <a:srgbClr val="FF3399"/>
        </a:buClr>
        <a:buFont typeface="Wingdings" pitchFamily="2" charset="2"/>
        <a:buChar char="n"/>
        <a:defRPr kumimoji="1" sz="1900">
          <a:solidFill>
            <a:srgbClr val="00002A"/>
          </a:solidFill>
          <a:latin typeface="+mj-lt"/>
          <a:ea typeface="+mj-ea"/>
        </a:defRPr>
      </a:lvl3pPr>
      <a:lvl4pPr marL="1693863" indent="-3873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1600">
          <a:solidFill>
            <a:srgbClr val="00002A"/>
          </a:solidFill>
          <a:latin typeface="+mj-lt"/>
          <a:ea typeface="+mj-ea"/>
        </a:defRPr>
      </a:lvl4pPr>
      <a:lvl5pPr marL="20939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j-lt"/>
          <a:ea typeface="+mj-ea"/>
        </a:defRPr>
      </a:lvl5pPr>
      <a:lvl6pPr marL="25511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記号，数字：立体か斜体か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23</a:t>
            </a:r>
            <a:r>
              <a:rPr lang="ja-JP" altLang="en-US" dirty="0"/>
              <a:t>日</a:t>
            </a:r>
            <a:endParaRPr lang="en-US" altLang="ja-JP" dirty="0"/>
          </a:p>
          <a:p>
            <a:r>
              <a:rPr lang="ja-JP" altLang="en-US" dirty="0"/>
              <a:t>高増計測工学研究所</a:t>
            </a:r>
          </a:p>
          <a:p>
            <a:r>
              <a:rPr lang="ja-JP" altLang="en-US" dirty="0"/>
              <a:t>東京大学　名誉教授　高増潔</a:t>
            </a:r>
          </a:p>
          <a:p>
            <a:r>
              <a:rPr lang="en-US" altLang="ja-JP" dirty="0"/>
              <a:t>https://www.takamasu-lab.org/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98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FCC3A51-3EDB-414A-8E44-25AB44AB6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このファイルの内容，表現，図（高増潔が作成したもの：</a:t>
            </a:r>
            <a:r>
              <a:rPr kumimoji="1" lang="en-US" altLang="ja-JP" dirty="0"/>
              <a:t>©takamasu-lab</a:t>
            </a:r>
            <a:r>
              <a:rPr kumimoji="1" lang="ja-JP" altLang="en-US" dirty="0"/>
              <a:t>）は自由に使ってください</a:t>
            </a:r>
            <a:endParaRPr kumimoji="1" lang="en-US" altLang="ja-JP" dirty="0"/>
          </a:p>
          <a:p>
            <a:pPr lvl="1"/>
            <a:r>
              <a:rPr lang="ja-JP" altLang="en-US" dirty="0"/>
              <a:t>改変，コピーなどは自由です</a:t>
            </a:r>
            <a:endParaRPr lang="en-US" altLang="ja-JP" dirty="0"/>
          </a:p>
          <a:p>
            <a:pPr lvl="1"/>
            <a:r>
              <a:rPr kumimoji="1" lang="ja-JP" altLang="en-US" dirty="0"/>
              <a:t>特に許可，コピーライトの表示などは不要です</a:t>
            </a:r>
            <a:endParaRPr kumimoji="1" lang="en-US" altLang="ja-JP" dirty="0"/>
          </a:p>
          <a:p>
            <a:r>
              <a:rPr lang="ja-JP" altLang="en-US" dirty="0"/>
              <a:t>引用している図については，引用元の規則に従ってください</a:t>
            </a:r>
            <a:endParaRPr lang="en-US" altLang="ja-JP" dirty="0"/>
          </a:p>
          <a:p>
            <a:pPr lvl="1"/>
            <a:r>
              <a:rPr kumimoji="1" lang="ja-JP" altLang="en-US" dirty="0"/>
              <a:t>講義での資料としては，自由に使えると思います</a:t>
            </a:r>
            <a:endParaRPr kumimoji="1" lang="en-US" altLang="ja-JP" dirty="0"/>
          </a:p>
          <a:p>
            <a:pPr lvl="1"/>
            <a:r>
              <a:rPr kumimoji="1" lang="en-US" altLang="ja-JP" dirty="0" err="1"/>
              <a:t>wikipedia</a:t>
            </a:r>
            <a:r>
              <a:rPr kumimoji="1" lang="ja-JP" altLang="en-US" dirty="0"/>
              <a:t>関係は，パブリックドメインになっているものは自由に使えます</a:t>
            </a:r>
            <a:endParaRPr kumimoji="1" lang="en-US" altLang="ja-JP" dirty="0"/>
          </a:p>
          <a:p>
            <a:pPr lvl="1"/>
            <a:r>
              <a:rPr lang="ja-JP" altLang="en-US" dirty="0"/>
              <a:t>フリー素材は，フリーです</a:t>
            </a:r>
            <a:endParaRPr kumimoji="1" lang="en-US" altLang="ja-JP" dirty="0"/>
          </a:p>
          <a:p>
            <a:pPr lvl="1"/>
            <a:r>
              <a:rPr lang="ja-JP" altLang="en-US" dirty="0"/>
              <a:t>それ以外は，引用元の提示が必要になります</a:t>
            </a:r>
            <a:endParaRPr kumimoji="1" lang="en-US" altLang="ja-JP" dirty="0"/>
          </a:p>
          <a:p>
            <a:r>
              <a:rPr lang="ja-JP" altLang="en-US" dirty="0"/>
              <a:t>もしも，お気づきの点，間違い，感想などがあれば，以下にメールしてください．対応するかは，状況によります．</a:t>
            </a:r>
            <a:endParaRPr lang="en-US" altLang="ja-JP" dirty="0"/>
          </a:p>
          <a:p>
            <a:pPr lvl="1"/>
            <a:r>
              <a:rPr kumimoji="1" lang="en-US" altLang="ja-JP" dirty="0"/>
              <a:t>takamasu@pe.t.u-tokyo.ac.jp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639ACDE-7C23-47F5-9B72-4B5DEE33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利用上の注意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679468-9C91-4212-B6A9-AD579F33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</p:spPr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D4900C-1FB0-4F9B-919B-1F7CB47B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1721" y="6453188"/>
            <a:ext cx="4832668" cy="322516"/>
          </a:xfrm>
        </p:spPr>
        <p:txBody>
          <a:bodyPr/>
          <a:lstStyle/>
          <a:p>
            <a:pPr>
              <a:defRPr/>
            </a:pPr>
            <a:r>
              <a:rPr lang="ja-JP" altLang="en-US"/>
              <a:t>記号，数字：立体か斜体か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E747E7-CF5E-47A0-9AA8-D5DEFCCD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386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AB56A32-9263-47D7-9EAD-C6F0BFDE3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立体（直立体，ローマン体）で表記するもの</a:t>
            </a:r>
            <a:endParaRPr kumimoji="1" lang="en-US" altLang="ja-JP" dirty="0"/>
          </a:p>
          <a:p>
            <a:pPr lvl="1"/>
            <a:r>
              <a:rPr kumimoji="1" lang="ja-JP" altLang="en-US" dirty="0">
                <a:latin typeface="+mn-lt"/>
              </a:rPr>
              <a:t>数字：</a:t>
            </a:r>
            <a:r>
              <a:rPr kumimoji="1" lang="en-US" altLang="ja-JP" dirty="0">
                <a:latin typeface="+mn-lt"/>
              </a:rPr>
              <a:t>0, 1, 2,  .... 9</a:t>
            </a:r>
          </a:p>
          <a:p>
            <a:pPr lvl="1"/>
            <a:r>
              <a:rPr kumimoji="1" lang="ja-JP" altLang="en-US" dirty="0">
                <a:latin typeface="+mn-lt"/>
              </a:rPr>
              <a:t>関数記号：</a:t>
            </a:r>
            <a:r>
              <a:rPr kumimoji="1" lang="en-US" altLang="ja-JP" dirty="0">
                <a:latin typeface="+mn-lt"/>
              </a:rPr>
              <a:t>sin</a:t>
            </a:r>
            <a:r>
              <a:rPr kumimoji="1" lang="ja-JP" altLang="en-US" dirty="0">
                <a:latin typeface="+mn-lt"/>
              </a:rPr>
              <a:t>，</a:t>
            </a:r>
            <a:r>
              <a:rPr kumimoji="1" lang="en-US" altLang="ja-JP" dirty="0">
                <a:latin typeface="+mn-lt"/>
              </a:rPr>
              <a:t>exp</a:t>
            </a:r>
            <a:r>
              <a:rPr kumimoji="1" lang="ja-JP" altLang="en-US" dirty="0">
                <a:latin typeface="+mn-lt"/>
              </a:rPr>
              <a:t>，</a:t>
            </a:r>
            <a:r>
              <a:rPr kumimoji="1" lang="en-US" altLang="ja-JP" dirty="0">
                <a:latin typeface="+mn-lt"/>
              </a:rPr>
              <a:t>max</a:t>
            </a:r>
            <a:r>
              <a:rPr kumimoji="1" lang="ja-JP" altLang="en-US" dirty="0">
                <a:latin typeface="+mn-lt"/>
              </a:rPr>
              <a:t>，</a:t>
            </a:r>
            <a:r>
              <a:rPr kumimoji="1" lang="en-US" altLang="ja-JP" dirty="0">
                <a:latin typeface="+mn-lt"/>
              </a:rPr>
              <a:t>log </a:t>
            </a:r>
            <a:r>
              <a:rPr kumimoji="1" lang="ja-JP" altLang="en-US" dirty="0">
                <a:latin typeface="+mn-lt"/>
              </a:rPr>
              <a:t>など</a:t>
            </a:r>
            <a:endParaRPr kumimoji="1" lang="en-US" altLang="ja-JP" dirty="0">
              <a:latin typeface="+mn-lt"/>
            </a:endParaRPr>
          </a:p>
          <a:p>
            <a:pPr lvl="1"/>
            <a:r>
              <a:rPr kumimoji="1" lang="ja-JP" altLang="en-US" dirty="0">
                <a:latin typeface="+mn-lt"/>
              </a:rPr>
              <a:t>数学定数（斜体の場合もある）：円周率 </a:t>
            </a:r>
            <a:r>
              <a:rPr kumimoji="1" lang="en-US" altLang="ja-JP" dirty="0">
                <a:latin typeface="+mn-lt"/>
              </a:rPr>
              <a:t>π</a:t>
            </a:r>
            <a:r>
              <a:rPr kumimoji="1" lang="ja-JP" altLang="en-US" dirty="0">
                <a:latin typeface="+mn-lt"/>
              </a:rPr>
              <a:t>，虚数単位 </a:t>
            </a:r>
            <a:r>
              <a:rPr kumimoji="1" lang="en-US" altLang="ja-JP" dirty="0" err="1">
                <a:latin typeface="+mn-lt"/>
              </a:rPr>
              <a:t>i</a:t>
            </a:r>
            <a:endParaRPr kumimoji="1"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単位記号，接頭語：</a:t>
            </a:r>
            <a:r>
              <a:rPr lang="en-US" altLang="ja-JP" dirty="0">
                <a:latin typeface="+mn-lt"/>
              </a:rPr>
              <a:t>kg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dirty="0">
                <a:latin typeface="+mn-lt"/>
              </a:rPr>
              <a:t>m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dirty="0">
                <a:latin typeface="+mn-lt"/>
              </a:rPr>
              <a:t>s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dirty="0">
                <a:latin typeface="+mn-lt"/>
              </a:rPr>
              <a:t>N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dirty="0">
                <a:latin typeface="+mn-lt"/>
              </a:rPr>
              <a:t>nm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dirty="0" err="1">
                <a:latin typeface="+mn-lt"/>
              </a:rPr>
              <a:t>μm</a:t>
            </a:r>
            <a:r>
              <a:rPr lang="ja-JP" altLang="en-US" dirty="0">
                <a:latin typeface="+mn-lt"/>
              </a:rPr>
              <a:t> など</a:t>
            </a:r>
            <a:endParaRPr lang="en-US" altLang="ja-JP" dirty="0">
              <a:latin typeface="+mn-lt"/>
            </a:endParaRPr>
          </a:p>
          <a:p>
            <a:r>
              <a:rPr lang="ja-JP" altLang="en-US" dirty="0">
                <a:latin typeface="+mn-lt"/>
              </a:rPr>
              <a:t>斜体（イタリック体）で表記するもの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量記号（量を表す記号）：</a:t>
            </a:r>
            <a:r>
              <a:rPr lang="en-US" altLang="ja-JP" i="1" dirty="0">
                <a:latin typeface="+mn-lt"/>
              </a:rPr>
              <a:t>x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y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α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β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など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順序数（順序を表す記号）：</a:t>
            </a:r>
            <a:r>
              <a:rPr lang="en-US" altLang="ja-JP" i="1" dirty="0" err="1">
                <a:latin typeface="+mn-lt"/>
              </a:rPr>
              <a:t>i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j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k</a:t>
            </a:r>
          </a:p>
          <a:p>
            <a:r>
              <a:rPr lang="ja-JP" altLang="en-US" dirty="0"/>
              <a:t>注意</a:t>
            </a:r>
            <a:endParaRPr lang="en-US" altLang="ja-JP" dirty="0"/>
          </a:p>
          <a:p>
            <a:pPr lvl="1"/>
            <a:r>
              <a:rPr lang="ja-JP" altLang="en-US" dirty="0"/>
              <a:t>添字付きの量記号：順序数は斜体，数字は立体，関数記号は立体→</a:t>
            </a:r>
            <a:r>
              <a:rPr lang="en-US" altLang="ja-JP" i="1" dirty="0">
                <a:latin typeface="+mn-lt"/>
              </a:rPr>
              <a:t>x</a:t>
            </a:r>
            <a:r>
              <a:rPr lang="en-US" altLang="ja-JP" i="1" baseline="-25000" dirty="0">
                <a:latin typeface="+mn-lt"/>
              </a:rPr>
              <a:t>i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x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 err="1">
                <a:latin typeface="+mn-lt"/>
              </a:rPr>
              <a:t>y</a:t>
            </a:r>
            <a:r>
              <a:rPr lang="en-US" altLang="ja-JP" baseline="-25000" dirty="0" err="1">
                <a:latin typeface="+mn-lt"/>
              </a:rPr>
              <a:t>max</a:t>
            </a:r>
            <a:r>
              <a:rPr lang="ja-JP" altLang="en-US" dirty="0">
                <a:latin typeface="+mn-lt"/>
              </a:rPr>
              <a:t> など</a:t>
            </a:r>
            <a:endParaRPr lang="en-US" altLang="ja-JP" dirty="0">
              <a:latin typeface="+mn-lt"/>
            </a:endParaRPr>
          </a:p>
          <a:p>
            <a:pPr lvl="1"/>
            <a:r>
              <a:rPr lang="en-US" altLang="ja-JP" dirty="0"/>
              <a:t>SI</a:t>
            </a:r>
            <a:r>
              <a:rPr lang="ja-JP" altLang="en-US" dirty="0"/>
              <a:t>接頭語のマイクロは立体：昔はギリシャ文字の活字が斜体しかなかったので，斜体になっている例もあるが間違い</a:t>
            </a:r>
            <a:endParaRPr lang="en-US" altLang="ja-JP" dirty="0"/>
          </a:p>
          <a:p>
            <a:pPr lvl="1"/>
            <a:r>
              <a:rPr lang="ja-JP" altLang="en-US" dirty="0"/>
              <a:t>記号などは，半角で記載する，全角は使わない，どのフォントを使うかは式との関係があるので難しい（推奨フォントはない）</a:t>
            </a:r>
            <a:endParaRPr lang="en-US" altLang="ja-JP" dirty="0"/>
          </a:p>
          <a:p>
            <a:pPr lvl="1"/>
            <a:r>
              <a:rPr lang="en-US" altLang="ja-JP" dirty="0"/>
              <a:t>JIS Z8000-1</a:t>
            </a:r>
            <a:r>
              <a:rPr lang="ja-JP" altLang="en-US" dirty="0"/>
              <a:t>　量及び単位－第</a:t>
            </a:r>
            <a:r>
              <a:rPr lang="en-US" altLang="ja-JP" dirty="0"/>
              <a:t>1</a:t>
            </a:r>
            <a:r>
              <a:rPr lang="ja-JP" altLang="en-US" dirty="0"/>
              <a:t>部：一般　を参照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8C7B0930-78D9-4E76-9211-083B27D11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立体</a:t>
            </a:r>
            <a:r>
              <a:rPr lang="ja-JP" altLang="en-US" dirty="0"/>
              <a:t>か斜体か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6FD3F7-24E8-4E55-8E42-41E021A08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E6C755-C632-4B4F-A932-5E5F90C2B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記号，数字：立体か斜体か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74C8E2-74A7-40F9-8FB0-6B68CDBC8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1286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コンテンツ プレースホルダー 1">
                <a:extLst>
                  <a:ext uri="{FF2B5EF4-FFF2-40B4-BE49-F238E27FC236}">
                    <a16:creationId xmlns:a16="http://schemas.microsoft.com/office/drawing/2014/main" id="{0B4EB227-9DA3-4377-99EA-81A73020D4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/>
                  <a:t>数字と単位の間には，半角スペースを入れる（例外は度分秒）</a:t>
                </a:r>
                <a:endParaRPr kumimoji="1" lang="en-US" altLang="ja-JP" dirty="0"/>
              </a:p>
              <a:p>
                <a:pPr lvl="1"/>
                <a:r>
                  <a:rPr kumimoji="1" lang="en-US" altLang="ja-JP" dirty="0">
                    <a:latin typeface="+mn-lt"/>
                  </a:rPr>
                  <a:t>105 mm, 300 kg, 10 %, 20.5 ºC, 10</a:t>
                </a:r>
                <a:r>
                  <a:rPr lang="en-US" altLang="ja-JP" kern="100" dirty="0">
                    <a:effectLst/>
                    <a:latin typeface="+mn-lt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º55'30"</a:t>
                </a:r>
              </a:p>
              <a:p>
                <a:r>
                  <a:rPr kumimoji="1" lang="ja-JP" altLang="en-US" kern="100" dirty="0">
                    <a:latin typeface="+mj-ea"/>
                    <a:cs typeface="Times New Roman" panose="02020603050405020304" pitchFamily="18" charset="0"/>
                  </a:rPr>
                  <a:t>単位を並べるときは，単に並べるか，∙を入れるか，</a:t>
                </a:r>
                <a:r>
                  <a:rPr kumimoji="1" lang="en-US" altLang="ja-JP" kern="100" dirty="0">
                    <a:latin typeface="+mj-ea"/>
                    <a:cs typeface="Times New Roman" panose="02020603050405020304" pitchFamily="18" charset="0"/>
                  </a:rPr>
                  <a:t>/</a:t>
                </a:r>
                <a:r>
                  <a:rPr kumimoji="1" lang="ja-JP" altLang="en-US" kern="100" dirty="0">
                    <a:latin typeface="+mj-ea"/>
                    <a:cs typeface="Times New Roman" panose="02020603050405020304" pitchFamily="18" charset="0"/>
                  </a:rPr>
                  <a:t>を入れる</a:t>
                </a:r>
                <a:endParaRPr kumimoji="1" lang="en-US" altLang="ja-JP" kern="100" dirty="0">
                  <a:latin typeface="+mj-ea"/>
                  <a:cs typeface="Times New Roman" panose="02020603050405020304" pitchFamily="18" charset="0"/>
                </a:endParaRPr>
              </a:p>
              <a:p>
                <a:pPr lvl="1"/>
                <a:r>
                  <a:rPr kumimoji="1" lang="en-US" altLang="ja-JP" dirty="0">
                    <a:latin typeface="+mn-lt"/>
                  </a:rPr>
                  <a:t>300 Nm, 300 </a:t>
                </a:r>
                <a:r>
                  <a:rPr kumimoji="1" lang="en-US" altLang="ja-JP" dirty="0" err="1">
                    <a:latin typeface="+mn-lt"/>
                  </a:rPr>
                  <a:t>N∙m</a:t>
                </a:r>
                <a:r>
                  <a:rPr kumimoji="1" lang="en-US" altLang="ja-JP" dirty="0">
                    <a:latin typeface="+mn-lt"/>
                  </a:rPr>
                  <a:t>, 5 m/s, 5 ms</a:t>
                </a:r>
                <a:r>
                  <a:rPr kumimoji="1" lang="en-US" altLang="ja-JP" baseline="30000" dirty="0">
                    <a:latin typeface="+mn-lt"/>
                  </a:rPr>
                  <a:t>−1</a:t>
                </a:r>
                <a:r>
                  <a:rPr kumimoji="1" lang="en-US" altLang="ja-JP" dirty="0">
                    <a:latin typeface="+mn-lt"/>
                  </a:rPr>
                  <a:t>,  20 </a:t>
                </a:r>
                <a:r>
                  <a:rPr lang="en-US" altLang="ja-JP" dirty="0">
                    <a:latin typeface="+mn-lt"/>
                  </a:rPr>
                  <a:t>kg/(m∙s</a:t>
                </a:r>
                <a:r>
                  <a:rPr lang="en-US" altLang="ja-JP" baseline="30000" dirty="0">
                    <a:latin typeface="+mn-lt"/>
                  </a:rPr>
                  <a:t>2</a:t>
                </a:r>
                <a:r>
                  <a:rPr lang="en-US" altLang="ja-JP" dirty="0">
                    <a:latin typeface="+mn-lt"/>
                  </a:rPr>
                  <a:t>)</a:t>
                </a:r>
              </a:p>
              <a:p>
                <a:r>
                  <a:rPr lang="ja-JP" altLang="en-US" dirty="0">
                    <a:latin typeface="+mn-lt"/>
                  </a:rPr>
                  <a:t>量記号は，アルファベットかギリシャ文字の</a:t>
                </a:r>
                <a:r>
                  <a:rPr lang="en-US" altLang="ja-JP" dirty="0">
                    <a:latin typeface="+mn-lt"/>
                  </a:rPr>
                  <a:t>1</a:t>
                </a:r>
                <a:r>
                  <a:rPr lang="ja-JP" altLang="en-US" dirty="0">
                    <a:latin typeface="+mn-lt"/>
                  </a:rPr>
                  <a:t>文字を使う</a:t>
                </a:r>
                <a:endParaRPr lang="en-US" altLang="ja-JP" dirty="0">
                  <a:latin typeface="+mn-lt"/>
                </a:endParaRPr>
              </a:p>
              <a:p>
                <a:pPr lvl="1"/>
                <a:r>
                  <a:rPr lang="ja-JP" altLang="en-US" dirty="0">
                    <a:latin typeface="+mn-lt"/>
                  </a:rPr>
                  <a:t>量記号の掛け算，単に並べる，</a:t>
                </a:r>
                <a:r>
                  <a:rPr kumimoji="1" lang="ja-JP" altLang="en-US" kern="100" dirty="0">
                    <a:latin typeface="+mj-ea"/>
                    <a:cs typeface="Times New Roman" panose="02020603050405020304" pitchFamily="18" charset="0"/>
                  </a:rPr>
                  <a:t>∙または</a:t>
                </a:r>
                <a:r>
                  <a:rPr kumimoji="1" lang="en-US" altLang="ja-JP" kern="100" dirty="0">
                    <a:latin typeface="+mj-ea"/>
                    <a:cs typeface="Times New Roman" panose="02020603050405020304" pitchFamily="18" charset="0"/>
                  </a:rPr>
                  <a:t>×</a:t>
                </a:r>
                <a:r>
                  <a:rPr kumimoji="1" lang="ja-JP" altLang="en-US" kern="100" dirty="0">
                    <a:latin typeface="+mj-ea"/>
                    <a:cs typeface="Times New Roman" panose="02020603050405020304" pitchFamily="18" charset="0"/>
                  </a:rPr>
                  <a:t>を入れる</a:t>
                </a:r>
                <a:br>
                  <a:rPr kumimoji="1" lang="en-US" altLang="ja-JP" kern="100" dirty="0">
                    <a:latin typeface="+mj-ea"/>
                    <a:cs typeface="Times New Roman" panose="02020603050405020304" pitchFamily="18" charset="0"/>
                  </a:rPr>
                </a:br>
                <a:r>
                  <a:rPr lang="en-US" altLang="ja-JP" i="1" kern="100" dirty="0">
                    <a:latin typeface="+mn-lt"/>
                    <a:cs typeface="Times New Roman" panose="02020603050405020304" pitchFamily="18" charset="0"/>
                  </a:rPr>
                  <a:t>ab</a:t>
                </a:r>
                <a:r>
                  <a:rPr lang="en-US" altLang="ja-JP" kern="100" dirty="0">
                    <a:latin typeface="+mn-lt"/>
                    <a:cs typeface="Times New Roman" panose="02020603050405020304" pitchFamily="18" charset="0"/>
                  </a:rPr>
                  <a:t>, </a:t>
                </a:r>
                <a:r>
                  <a:rPr lang="en-US" altLang="ja-JP" i="1" kern="100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altLang="ja-JP" kern="100" dirty="0"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altLang="ja-JP" i="1" kern="100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altLang="ja-JP" kern="100" dirty="0">
                    <a:latin typeface="+mn-lt"/>
                    <a:cs typeface="Times New Roman" panose="02020603050405020304" pitchFamily="18" charset="0"/>
                  </a:rPr>
                  <a:t>, </a:t>
                </a:r>
                <a:r>
                  <a:rPr lang="en-US" altLang="ja-JP" i="1" kern="100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kumimoji="1" lang="ja-JP" altLang="en-US" kern="100" dirty="0">
                    <a:latin typeface="+mn-lt"/>
                    <a:cs typeface="Times New Roman" panose="02020603050405020304" pitchFamily="18" charset="0"/>
                  </a:rPr>
                  <a:t>∙</a:t>
                </a:r>
                <a:r>
                  <a:rPr kumimoji="1" lang="en-US" altLang="ja-JP" i="1" kern="100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, </a:t>
                </a:r>
                <a:r>
                  <a:rPr kumimoji="1" lang="en-US" altLang="ja-JP" i="1" kern="100" dirty="0" err="1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kumimoji="1" lang="en-US" altLang="ja-JP" kern="100" dirty="0" err="1">
                    <a:latin typeface="DengXian Light" panose="02010600030101010101" pitchFamily="2" charset="-122"/>
                    <a:ea typeface="DengXian Light" panose="02010600030101010101" pitchFamily="2" charset="-122"/>
                    <a:cs typeface="Times New Roman" panose="02020603050405020304" pitchFamily="18" charset="0"/>
                  </a:rPr>
                  <a:t>×</a:t>
                </a:r>
                <a:r>
                  <a:rPr kumimoji="1" lang="en-US" altLang="ja-JP" i="1" kern="100" dirty="0" err="1">
                    <a:latin typeface="+mn-lt"/>
                    <a:cs typeface="Times New Roman" panose="02020603050405020304" pitchFamily="18" charset="0"/>
                  </a:rPr>
                  <a:t>b</a:t>
                </a:r>
                <a:endParaRPr lang="en-US" altLang="ja-JP" i="1" kern="100" dirty="0">
                  <a:latin typeface="+mn-lt"/>
                  <a:cs typeface="Times New Roman" panose="02020603050405020304" pitchFamily="18" charset="0"/>
                </a:endParaRPr>
              </a:p>
              <a:p>
                <a:pPr lvl="1"/>
                <a:r>
                  <a:rPr kumimoji="1" lang="ja-JP" altLang="en-US" kern="100" dirty="0">
                    <a:latin typeface="+mn-lt"/>
                    <a:cs typeface="Times New Roman" panose="02020603050405020304" pitchFamily="18" charset="0"/>
                  </a:rPr>
                  <a:t>量記号の割り算，</a:t>
                </a:r>
                <a:r>
                  <a:rPr lang="en-US" altLang="ja-JP" kern="100" dirty="0">
                    <a:latin typeface="+mn-lt"/>
                    <a:cs typeface="Times New Roman" panose="02020603050405020304" pitchFamily="18" charset="0"/>
                  </a:rPr>
                  <a:t>—</a:t>
                </a:r>
                <a:r>
                  <a:rPr lang="ja-JP" altLang="en-US" kern="100" dirty="0">
                    <a:latin typeface="+mn-lt"/>
                    <a:cs typeface="Times New Roman" panose="02020603050405020304" pitchFamily="18" charset="0"/>
                  </a:rPr>
                  <a:t>，</a:t>
                </a:r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kumimoji="1" lang="ja-JP" altLang="en-US" kern="100" dirty="0">
                    <a:latin typeface="+mn-lt"/>
                    <a:cs typeface="Times New Roman" panose="02020603050405020304" pitchFamily="18" charset="0"/>
                  </a:rPr>
                  <a:t>，</a:t>
                </a:r>
                <a:r>
                  <a:rPr lang="en-US" altLang="ja-JP" sz="1800" kern="100" dirty="0">
                    <a:latin typeface="+mn-lt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−</a:t>
                </a:r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1</a:t>
                </a:r>
                <a:r>
                  <a:rPr kumimoji="1" lang="ja-JP" altLang="en-US" kern="100" dirty="0">
                    <a:latin typeface="+mn-lt"/>
                    <a:cs typeface="Times New Roman" panose="02020603050405020304" pitchFamily="18" charset="0"/>
                  </a:rPr>
                  <a:t>（</a:t>
                </a:r>
                <a:r>
                  <a:rPr lang="en-US" altLang="ja-JP" i="1" kern="100" dirty="0">
                    <a:latin typeface="+mn-lt"/>
                    <a:cs typeface="Times New Roman" panose="02020603050405020304" pitchFamily="18" charset="0"/>
                  </a:rPr>
                  <a:t>ab</a:t>
                </a:r>
                <a:r>
                  <a:rPr lang="en-US" altLang="ja-JP" kern="100" baseline="30000" dirty="0">
                    <a:latin typeface="+mn-lt"/>
                    <a:cs typeface="Times New Roman" panose="02020603050405020304" pitchFamily="18" charset="0"/>
                  </a:rPr>
                  <a:t>−1</a:t>
                </a:r>
                <a:r>
                  <a:rPr lang="ja-JP" altLang="en-US" kern="100" dirty="0">
                    <a:latin typeface="+mn-lt"/>
                    <a:cs typeface="Times New Roman" panose="02020603050405020304" pitchFamily="18" charset="0"/>
                  </a:rPr>
                  <a:t>は使わない）</a:t>
                </a:r>
                <a:b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</a:br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i="1" kern="100" smtClean="0">
                            <a:latin typeface="+mn-lt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kern="100" smtClean="0">
                            <a:latin typeface="+mn-lt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kumimoji="1" lang="en-US" altLang="ja-JP" b="0" i="1" kern="100" smtClean="0">
                            <a:latin typeface="+mn-lt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, </a:t>
                </a:r>
                <a:r>
                  <a:rPr kumimoji="1" lang="en-US" altLang="ja-JP" i="1" kern="100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kumimoji="1" lang="en-US" altLang="ja-JP" i="1" kern="100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, </a:t>
                </a:r>
                <a:r>
                  <a:rPr kumimoji="1" lang="en-US" altLang="ja-JP" i="1" kern="100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kumimoji="1" lang="en-US" altLang="ja-JP" i="1" kern="100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altLang="ja-JP" kern="100" baseline="30000" dirty="0">
                    <a:latin typeface="+mn-lt"/>
                    <a:cs typeface="Times New Roman" panose="02020603050405020304" pitchFamily="18" charset="0"/>
                  </a:rPr>
                  <a:t>−1</a:t>
                </a:r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, </a:t>
                </a:r>
                <a:r>
                  <a:rPr kumimoji="1" lang="en-US" altLang="ja-JP" i="1" kern="100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ja-JP" altLang="en-US" sz="1800" kern="100" dirty="0">
                    <a:latin typeface="+mn-lt"/>
                    <a:cs typeface="Times New Roman" panose="02020603050405020304" pitchFamily="18" charset="0"/>
                  </a:rPr>
                  <a:t>∙</a:t>
                </a:r>
                <a:r>
                  <a:rPr lang="en-US" altLang="ja-JP" sz="1800" i="1" kern="100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altLang="ja-JP" sz="1800" kern="100" baseline="30000" dirty="0">
                    <a:latin typeface="+mn-lt"/>
                    <a:cs typeface="Times New Roman" panose="02020603050405020304" pitchFamily="18" charset="0"/>
                  </a:rPr>
                  <a:t>−1</a:t>
                </a:r>
              </a:p>
              <a:p>
                <a:r>
                  <a:rPr lang="ja-JP" altLang="en-US" kern="100" dirty="0">
                    <a:latin typeface="+mn-lt"/>
                    <a:cs typeface="Times New Roman" panose="02020603050405020304" pitchFamily="18" charset="0"/>
                  </a:rPr>
                  <a:t>二</a:t>
                </a:r>
                <a:r>
                  <a:rPr kumimoji="1" lang="ja-JP" altLang="en-US" kern="100" dirty="0">
                    <a:latin typeface="+mn-lt"/>
                    <a:cs typeface="Times New Roman" panose="02020603050405020304" pitchFamily="18" charset="0"/>
                  </a:rPr>
                  <a:t>項演算子の前後にスペースを入れる</a:t>
                </a:r>
                <a:endParaRPr kumimoji="1" lang="en-US" altLang="ja-JP" kern="100" dirty="0">
                  <a:latin typeface="+mn-lt"/>
                  <a:cs typeface="Times New Roman" panose="02020603050405020304" pitchFamily="18" charset="0"/>
                </a:endParaRPr>
              </a:p>
              <a:p>
                <a:pPr lvl="1"/>
                <a:r>
                  <a:rPr kumimoji="1" lang="en-US" altLang="ja-JP" i="1" kern="100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 + </a:t>
                </a:r>
                <a:r>
                  <a:rPr kumimoji="1" lang="en-US" altLang="ja-JP" i="1" kern="100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, </a:t>
                </a:r>
                <a:r>
                  <a:rPr kumimoji="1" lang="en-US" altLang="ja-JP" i="1" kern="100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 − </a:t>
                </a:r>
                <a:r>
                  <a:rPr kumimoji="1" lang="en-US" altLang="ja-JP" i="1" kern="100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, </a:t>
                </a:r>
                <a:r>
                  <a:rPr kumimoji="1" lang="en-US" altLang="ja-JP" i="1" kern="100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 &gt; </a:t>
                </a:r>
                <a:r>
                  <a:rPr kumimoji="1" lang="en-US" altLang="ja-JP" i="1" kern="100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, </a:t>
                </a:r>
                <a:r>
                  <a:rPr kumimoji="1" lang="en-US" altLang="ja-JP" i="1" kern="100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 = </a:t>
                </a:r>
                <a:r>
                  <a:rPr kumimoji="1" lang="en-US" altLang="ja-JP" i="1" kern="100" dirty="0">
                    <a:latin typeface="+mn-lt"/>
                    <a:cs typeface="Times New Roman" panose="02020603050405020304" pitchFamily="18" charset="0"/>
                  </a:rPr>
                  <a:t>b</a:t>
                </a:r>
              </a:p>
              <a:p>
                <a:r>
                  <a:rPr kumimoji="1" lang="ja-JP" altLang="en-US" kern="100" dirty="0">
                    <a:latin typeface="+mn-lt"/>
                    <a:cs typeface="Times New Roman" panose="02020603050405020304" pitchFamily="18" charset="0"/>
                  </a:rPr>
                  <a:t>単</a:t>
                </a:r>
                <a:r>
                  <a:rPr lang="ja-JP" altLang="en-US" kern="100" dirty="0">
                    <a:latin typeface="+mn-lt"/>
                    <a:cs typeface="Times New Roman" panose="02020603050405020304" pitchFamily="18" charset="0"/>
                  </a:rPr>
                  <a:t>項演算子はスペースを入れない</a:t>
                </a:r>
                <a:endParaRPr lang="en-US" altLang="ja-JP" kern="100" dirty="0">
                  <a:latin typeface="+mn-lt"/>
                  <a:cs typeface="Times New Roman" panose="02020603050405020304" pitchFamily="18" charset="0"/>
                </a:endParaRPr>
              </a:p>
              <a:p>
                <a:pPr lvl="1"/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+</a:t>
                </a:r>
                <a:r>
                  <a:rPr kumimoji="1" lang="en-US" altLang="ja-JP" i="1" kern="100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kumimoji="1" lang="en-US" altLang="ja-JP" kern="100" dirty="0">
                    <a:latin typeface="+mn-lt"/>
                    <a:cs typeface="Times New Roman" panose="02020603050405020304" pitchFamily="18" charset="0"/>
                  </a:rPr>
                  <a:t>, −</a:t>
                </a:r>
                <a:r>
                  <a:rPr kumimoji="1" lang="en-US" altLang="ja-JP" i="1" kern="100" dirty="0">
                    <a:latin typeface="+mn-lt"/>
                    <a:cs typeface="Times New Roman" panose="02020603050405020304" pitchFamily="18" charset="0"/>
                  </a:rPr>
                  <a:t>b</a:t>
                </a:r>
              </a:p>
              <a:p>
                <a:r>
                  <a:rPr lang="en-US" altLang="ja-JP" dirty="0"/>
                  <a:t>JIS Z8000-1</a:t>
                </a:r>
                <a:r>
                  <a:rPr lang="ja-JP" altLang="en-US" dirty="0"/>
                  <a:t>　量及び単位－第</a:t>
                </a:r>
                <a:r>
                  <a:rPr lang="en-US" altLang="ja-JP" dirty="0"/>
                  <a:t>1</a:t>
                </a:r>
                <a:r>
                  <a:rPr lang="ja-JP" altLang="en-US" dirty="0"/>
                  <a:t>部：一般　を参照</a:t>
                </a:r>
                <a:endParaRPr lang="en-US" altLang="ja-JP" dirty="0"/>
              </a:p>
              <a:p>
                <a:endParaRPr lang="en-US" altLang="ja-JP" i="1" dirty="0">
                  <a:latin typeface="+mn-lt"/>
                </a:endParaRPr>
              </a:p>
              <a:p>
                <a:endParaRPr lang="en-US" altLang="ja-JP" dirty="0">
                  <a:latin typeface="+mj-ea"/>
                </a:endParaRPr>
              </a:p>
              <a:p>
                <a:endParaRPr lang="en-US" altLang="ja-JP" dirty="0">
                  <a:latin typeface="+mn-lt"/>
                </a:endParaRPr>
              </a:p>
            </p:txBody>
          </p:sp>
        </mc:Choice>
        <mc:Fallback>
          <p:sp>
            <p:nvSpPr>
              <p:cNvPr id="2" name="コンテンツ プレースホルダー 1">
                <a:extLst>
                  <a:ext uri="{FF2B5EF4-FFF2-40B4-BE49-F238E27FC236}">
                    <a16:creationId xmlns:a16="http://schemas.microsoft.com/office/drawing/2014/main" id="{0B4EB227-9DA3-4377-99EA-81A73020D4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6" t="-11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タイトル 2">
            <a:extLst>
              <a:ext uri="{FF2B5EF4-FFF2-40B4-BE49-F238E27FC236}">
                <a16:creationId xmlns:a16="http://schemas.microsoft.com/office/drawing/2014/main" id="{7D45A566-7E8D-E430-7E80-46BB8349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その他の細かい注意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8EC4E2-E925-B079-370D-8DABEE3DF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A42030-14CD-231F-4D11-75358008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記号，数字：立体か斜体か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81431E-5CAC-5B1A-D690-2756BB7C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7723499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ユーザー定義 3">
      <a:dk1>
        <a:srgbClr val="000000"/>
      </a:dk1>
      <a:lt1>
        <a:srgbClr val="FFFFFF"/>
      </a:lt1>
      <a:dk2>
        <a:srgbClr val="002060"/>
      </a:dk2>
      <a:lt2>
        <a:srgbClr val="FFFFFF"/>
      </a:lt2>
      <a:accent1>
        <a:srgbClr val="C00000"/>
      </a:accent1>
      <a:accent2>
        <a:srgbClr val="FF0000"/>
      </a:accent2>
      <a:accent3>
        <a:srgbClr val="FFC000"/>
      </a:accent3>
      <a:accent4>
        <a:srgbClr val="FFFF00"/>
      </a:accent4>
      <a:accent5>
        <a:srgbClr val="92D050"/>
      </a:accent5>
      <a:accent6>
        <a:srgbClr val="00B050"/>
      </a:accent6>
      <a:hlink>
        <a:srgbClr val="0070C0"/>
      </a:hlink>
      <a:folHlink>
        <a:srgbClr val="002060"/>
      </a:folHlink>
    </a:clrScheme>
    <a:fontScheme name="ユーザー定義 1">
      <a:majorFont>
        <a:latin typeface="Arial"/>
        <a:ea typeface="ＭＳ ゴシック"/>
        <a:cs typeface=""/>
      </a:majorFont>
      <a:minorFont>
        <a:latin typeface="Times New Roman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  <a:cs typeface="Arial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spAutoFit/>
      </a:bodyPr>
      <a:lstStyle>
        <a:defPPr>
          <a:defRPr kumimoji="1" dirty="0" smtClean="0">
            <a:latin typeface="+mj-lt"/>
            <a:ea typeface="+mj-ea"/>
          </a:defRPr>
        </a:defPPr>
      </a:lstStyle>
    </a:tx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79C08B4E-D974-4330-9BC0-E3A8059A513F}" vid="{CF173B24-1950-4BA0-A025-C3B154605AFB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takamasu-lab</Template>
  <TotalTime>79</TotalTime>
  <Words>614</Words>
  <Application>Microsoft Office PowerPoint</Application>
  <PresentationFormat>画面に合わせる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DengXian Light</vt:lpstr>
      <vt:lpstr>ＭＳ ゴシック</vt:lpstr>
      <vt:lpstr>Arial</vt:lpstr>
      <vt:lpstr>Times New Roman</vt:lpstr>
      <vt:lpstr>Wingdings</vt:lpstr>
      <vt:lpstr>blank</vt:lpstr>
      <vt:lpstr>記号，数字：立体か斜体か</vt:lpstr>
      <vt:lpstr>利用上の注意</vt:lpstr>
      <vt:lpstr>立体か斜体か</vt:lpstr>
      <vt:lpstr>その他の細かい注意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記号，数字：立体か斜体か</dc:title>
  <dc:creator>高増 潔</dc:creator>
  <cp:lastModifiedBy>高増　潔</cp:lastModifiedBy>
  <cp:revision>4</cp:revision>
  <cp:lastPrinted>2015-09-16T01:20:16Z</cp:lastPrinted>
  <dcterms:created xsi:type="dcterms:W3CDTF">2022-04-22T23:49:26Z</dcterms:created>
  <dcterms:modified xsi:type="dcterms:W3CDTF">2022-06-16T08:08:30Z</dcterms:modified>
</cp:coreProperties>
</file>